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1"/>
  </p:notesMasterIdLst>
  <p:handoutMasterIdLst>
    <p:handoutMasterId r:id="rId32"/>
  </p:handoutMasterIdLst>
  <p:sldIdLst>
    <p:sldId id="279" r:id="rId6"/>
    <p:sldId id="447" r:id="rId7"/>
    <p:sldId id="277" r:id="rId8"/>
    <p:sldId id="280" r:id="rId9"/>
    <p:sldId id="281" r:id="rId10"/>
    <p:sldId id="259" r:id="rId11"/>
    <p:sldId id="260" r:id="rId12"/>
    <p:sldId id="261" r:id="rId13"/>
    <p:sldId id="263" r:id="rId14"/>
    <p:sldId id="256" r:id="rId15"/>
    <p:sldId id="264" r:id="rId16"/>
    <p:sldId id="262" r:id="rId17"/>
    <p:sldId id="265" r:id="rId18"/>
    <p:sldId id="282" r:id="rId19"/>
    <p:sldId id="286" r:id="rId20"/>
    <p:sldId id="448" r:id="rId21"/>
    <p:sldId id="274" r:id="rId22"/>
    <p:sldId id="278" r:id="rId23"/>
    <p:sldId id="258" r:id="rId24"/>
    <p:sldId id="267" r:id="rId25"/>
    <p:sldId id="287" r:id="rId26"/>
    <p:sldId id="288" r:id="rId27"/>
    <p:sldId id="269" r:id="rId28"/>
    <p:sldId id="268" r:id="rId29"/>
    <p:sldId id="25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7022F-4F74-9881-B368-CE9EC4CC554D}" v="9" dt="2023-09-21T11:08:03.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1AE64-6C4F-4FCD-975F-ECAECD5298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794EA4-F5EA-4D7F-8BDC-778C5AEA6644}">
      <dgm:prSet/>
      <dgm:spPr/>
      <dgm:t>
        <a:bodyPr/>
        <a:lstStyle/>
        <a:p>
          <a:r>
            <a:rPr lang="en-US"/>
            <a:t>Part 1 – information about how we teach phonics</a:t>
          </a:r>
        </a:p>
      </dgm:t>
    </dgm:pt>
    <dgm:pt modelId="{5B0084CD-E3B6-472D-A2DB-1F496ECF00C1}" type="parTrans" cxnId="{1139DB67-96C0-4CFE-8E57-1D3D17C0DAD3}">
      <dgm:prSet/>
      <dgm:spPr/>
      <dgm:t>
        <a:bodyPr/>
        <a:lstStyle/>
        <a:p>
          <a:endParaRPr lang="en-US"/>
        </a:p>
      </dgm:t>
    </dgm:pt>
    <dgm:pt modelId="{5DB89316-76FF-4B5F-AA7A-4F1ACBC06429}" type="sibTrans" cxnId="{1139DB67-96C0-4CFE-8E57-1D3D17C0DAD3}">
      <dgm:prSet/>
      <dgm:spPr/>
      <dgm:t>
        <a:bodyPr/>
        <a:lstStyle/>
        <a:p>
          <a:endParaRPr lang="en-US"/>
        </a:p>
      </dgm:t>
    </dgm:pt>
    <dgm:pt modelId="{7B6BDE99-0307-433D-8D69-DF344BAC7F2F}">
      <dgm:prSet/>
      <dgm:spPr/>
      <dgm:t>
        <a:bodyPr/>
        <a:lstStyle/>
        <a:p>
          <a:r>
            <a:rPr lang="en-US"/>
            <a:t>Part 2 – information about how we teach reading</a:t>
          </a:r>
        </a:p>
      </dgm:t>
    </dgm:pt>
    <dgm:pt modelId="{D865136E-F573-4C8B-ADAD-240AE5F81B2F}" type="parTrans" cxnId="{E75DDEEE-1608-4FD2-8388-3CF54E013E80}">
      <dgm:prSet/>
      <dgm:spPr/>
      <dgm:t>
        <a:bodyPr/>
        <a:lstStyle/>
        <a:p>
          <a:endParaRPr lang="en-US"/>
        </a:p>
      </dgm:t>
    </dgm:pt>
    <dgm:pt modelId="{2F699885-5324-4578-9282-0575B23BD0BB}" type="sibTrans" cxnId="{E75DDEEE-1608-4FD2-8388-3CF54E013E80}">
      <dgm:prSet/>
      <dgm:spPr/>
      <dgm:t>
        <a:bodyPr/>
        <a:lstStyle/>
        <a:p>
          <a:endParaRPr lang="en-US"/>
        </a:p>
      </dgm:t>
    </dgm:pt>
    <dgm:pt modelId="{FE8743E2-E118-4FD7-A12F-365A28210B39}">
      <dgm:prSet/>
      <dgm:spPr/>
      <dgm:t>
        <a:bodyPr/>
        <a:lstStyle/>
        <a:p>
          <a:r>
            <a:rPr lang="en-US"/>
            <a:t>Part 3 – supporting at home</a:t>
          </a:r>
        </a:p>
      </dgm:t>
    </dgm:pt>
    <dgm:pt modelId="{D626053A-C800-4304-963B-0B9C539720E7}" type="parTrans" cxnId="{ECEF5B78-97E0-4916-B61C-456434DFB6FA}">
      <dgm:prSet/>
      <dgm:spPr/>
      <dgm:t>
        <a:bodyPr/>
        <a:lstStyle/>
        <a:p>
          <a:endParaRPr lang="en-US"/>
        </a:p>
      </dgm:t>
    </dgm:pt>
    <dgm:pt modelId="{6687420B-1AC1-4050-86BB-15AB4642A33B}" type="sibTrans" cxnId="{ECEF5B78-97E0-4916-B61C-456434DFB6FA}">
      <dgm:prSet/>
      <dgm:spPr/>
      <dgm:t>
        <a:bodyPr/>
        <a:lstStyle/>
        <a:p>
          <a:endParaRPr lang="en-US"/>
        </a:p>
      </dgm:t>
    </dgm:pt>
    <dgm:pt modelId="{9E675CFC-8AB5-47B9-91A2-29A1BDFE03B4}" type="pres">
      <dgm:prSet presAssocID="{BF31AE64-6C4F-4FCD-975F-ECAECD529814}" presName="linear" presStyleCnt="0">
        <dgm:presLayoutVars>
          <dgm:animLvl val="lvl"/>
          <dgm:resizeHandles val="exact"/>
        </dgm:presLayoutVars>
      </dgm:prSet>
      <dgm:spPr/>
    </dgm:pt>
    <dgm:pt modelId="{EEADD05A-7FD6-4B23-BF59-A3713C3A770A}" type="pres">
      <dgm:prSet presAssocID="{A3794EA4-F5EA-4D7F-8BDC-778C5AEA6644}" presName="parentText" presStyleLbl="node1" presStyleIdx="0" presStyleCnt="3">
        <dgm:presLayoutVars>
          <dgm:chMax val="0"/>
          <dgm:bulletEnabled val="1"/>
        </dgm:presLayoutVars>
      </dgm:prSet>
      <dgm:spPr/>
    </dgm:pt>
    <dgm:pt modelId="{BB63FDCD-C693-4087-BF54-B027B36D274F}" type="pres">
      <dgm:prSet presAssocID="{5DB89316-76FF-4B5F-AA7A-4F1ACBC06429}" presName="spacer" presStyleCnt="0"/>
      <dgm:spPr/>
    </dgm:pt>
    <dgm:pt modelId="{B02F6443-04D0-4412-A45D-6CD0BBCBB057}" type="pres">
      <dgm:prSet presAssocID="{7B6BDE99-0307-433D-8D69-DF344BAC7F2F}" presName="parentText" presStyleLbl="node1" presStyleIdx="1" presStyleCnt="3">
        <dgm:presLayoutVars>
          <dgm:chMax val="0"/>
          <dgm:bulletEnabled val="1"/>
        </dgm:presLayoutVars>
      </dgm:prSet>
      <dgm:spPr/>
    </dgm:pt>
    <dgm:pt modelId="{B9D535B5-09D3-4528-9588-D7D495A8A908}" type="pres">
      <dgm:prSet presAssocID="{2F699885-5324-4578-9282-0575B23BD0BB}" presName="spacer" presStyleCnt="0"/>
      <dgm:spPr/>
    </dgm:pt>
    <dgm:pt modelId="{009EEA55-8272-4134-98A7-4C761C68DDA5}" type="pres">
      <dgm:prSet presAssocID="{FE8743E2-E118-4FD7-A12F-365A28210B39}" presName="parentText" presStyleLbl="node1" presStyleIdx="2" presStyleCnt="3">
        <dgm:presLayoutVars>
          <dgm:chMax val="0"/>
          <dgm:bulletEnabled val="1"/>
        </dgm:presLayoutVars>
      </dgm:prSet>
      <dgm:spPr/>
    </dgm:pt>
  </dgm:ptLst>
  <dgm:cxnLst>
    <dgm:cxn modelId="{E712F628-561B-4063-8D3B-4BC54DC599BE}" type="presOf" srcId="{BF31AE64-6C4F-4FCD-975F-ECAECD529814}" destId="{9E675CFC-8AB5-47B9-91A2-29A1BDFE03B4}" srcOrd="0" destOrd="0" presId="urn:microsoft.com/office/officeart/2005/8/layout/vList2"/>
    <dgm:cxn modelId="{73A3A02B-84B0-4F57-B4B4-D11699AC7CE8}" type="presOf" srcId="{A3794EA4-F5EA-4D7F-8BDC-778C5AEA6644}" destId="{EEADD05A-7FD6-4B23-BF59-A3713C3A770A}" srcOrd="0" destOrd="0" presId="urn:microsoft.com/office/officeart/2005/8/layout/vList2"/>
    <dgm:cxn modelId="{06A5C446-D38A-46F5-9698-53E5716C22C8}" type="presOf" srcId="{7B6BDE99-0307-433D-8D69-DF344BAC7F2F}" destId="{B02F6443-04D0-4412-A45D-6CD0BBCBB057}" srcOrd="0" destOrd="0" presId="urn:microsoft.com/office/officeart/2005/8/layout/vList2"/>
    <dgm:cxn modelId="{1139DB67-96C0-4CFE-8E57-1D3D17C0DAD3}" srcId="{BF31AE64-6C4F-4FCD-975F-ECAECD529814}" destId="{A3794EA4-F5EA-4D7F-8BDC-778C5AEA6644}" srcOrd="0" destOrd="0" parTransId="{5B0084CD-E3B6-472D-A2DB-1F496ECF00C1}" sibTransId="{5DB89316-76FF-4B5F-AA7A-4F1ACBC06429}"/>
    <dgm:cxn modelId="{ECEF5B78-97E0-4916-B61C-456434DFB6FA}" srcId="{BF31AE64-6C4F-4FCD-975F-ECAECD529814}" destId="{FE8743E2-E118-4FD7-A12F-365A28210B39}" srcOrd="2" destOrd="0" parTransId="{D626053A-C800-4304-963B-0B9C539720E7}" sibTransId="{6687420B-1AC1-4050-86BB-15AB4642A33B}"/>
    <dgm:cxn modelId="{E84DBEDF-B37E-44BC-9B5A-AB93310EBE24}" type="presOf" srcId="{FE8743E2-E118-4FD7-A12F-365A28210B39}" destId="{009EEA55-8272-4134-98A7-4C761C68DDA5}" srcOrd="0" destOrd="0" presId="urn:microsoft.com/office/officeart/2005/8/layout/vList2"/>
    <dgm:cxn modelId="{E75DDEEE-1608-4FD2-8388-3CF54E013E80}" srcId="{BF31AE64-6C4F-4FCD-975F-ECAECD529814}" destId="{7B6BDE99-0307-433D-8D69-DF344BAC7F2F}" srcOrd="1" destOrd="0" parTransId="{D865136E-F573-4C8B-ADAD-240AE5F81B2F}" sibTransId="{2F699885-5324-4578-9282-0575B23BD0BB}"/>
    <dgm:cxn modelId="{93F027C2-4B2B-40A1-915F-8DD51FFA74A3}" type="presParOf" srcId="{9E675CFC-8AB5-47B9-91A2-29A1BDFE03B4}" destId="{EEADD05A-7FD6-4B23-BF59-A3713C3A770A}" srcOrd="0" destOrd="0" presId="urn:microsoft.com/office/officeart/2005/8/layout/vList2"/>
    <dgm:cxn modelId="{46ABAA6F-17AA-4A2D-85B3-A763B42CE8E4}" type="presParOf" srcId="{9E675CFC-8AB5-47B9-91A2-29A1BDFE03B4}" destId="{BB63FDCD-C693-4087-BF54-B027B36D274F}" srcOrd="1" destOrd="0" presId="urn:microsoft.com/office/officeart/2005/8/layout/vList2"/>
    <dgm:cxn modelId="{398DA977-AA5A-403F-9BF3-81C087C499E6}" type="presParOf" srcId="{9E675CFC-8AB5-47B9-91A2-29A1BDFE03B4}" destId="{B02F6443-04D0-4412-A45D-6CD0BBCBB057}" srcOrd="2" destOrd="0" presId="urn:microsoft.com/office/officeart/2005/8/layout/vList2"/>
    <dgm:cxn modelId="{614BE60C-15D4-4379-8FBB-783BD7ACF2CD}" type="presParOf" srcId="{9E675CFC-8AB5-47B9-91A2-29A1BDFE03B4}" destId="{B9D535B5-09D3-4528-9588-D7D495A8A908}" srcOrd="3" destOrd="0" presId="urn:microsoft.com/office/officeart/2005/8/layout/vList2"/>
    <dgm:cxn modelId="{E0454CF7-FE56-4240-A061-B2470D8A7D34}" type="presParOf" srcId="{9E675CFC-8AB5-47B9-91A2-29A1BDFE03B4}" destId="{009EEA55-8272-4134-98A7-4C761C68DD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D05A-7FD6-4B23-BF59-A3713C3A770A}">
      <dsp:nvSpPr>
        <dsp:cNvPr id="0" name=""/>
        <dsp:cNvSpPr/>
      </dsp:nvSpPr>
      <dsp:spPr>
        <a:xfrm>
          <a:off x="0" y="23449"/>
          <a:ext cx="4429635" cy="1668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Part 1 – information about how we teach phonics</a:t>
          </a:r>
        </a:p>
      </dsp:txBody>
      <dsp:txXfrm>
        <a:off x="81446" y="104895"/>
        <a:ext cx="4266743" cy="1505528"/>
      </dsp:txXfrm>
    </dsp:sp>
    <dsp:sp modelId="{B02F6443-04D0-4412-A45D-6CD0BBCBB057}">
      <dsp:nvSpPr>
        <dsp:cNvPr id="0" name=""/>
        <dsp:cNvSpPr/>
      </dsp:nvSpPr>
      <dsp:spPr>
        <a:xfrm>
          <a:off x="0" y="1781149"/>
          <a:ext cx="4429635" cy="166842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Part 2 – information about how we teach reading</a:t>
          </a:r>
        </a:p>
      </dsp:txBody>
      <dsp:txXfrm>
        <a:off x="81446" y="1862595"/>
        <a:ext cx="4266743" cy="1505528"/>
      </dsp:txXfrm>
    </dsp:sp>
    <dsp:sp modelId="{009EEA55-8272-4134-98A7-4C761C68DDA5}">
      <dsp:nvSpPr>
        <dsp:cNvPr id="0" name=""/>
        <dsp:cNvSpPr/>
      </dsp:nvSpPr>
      <dsp:spPr>
        <a:xfrm>
          <a:off x="0" y="3538849"/>
          <a:ext cx="4429635" cy="166842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Part 3 – supporting at home</a:t>
          </a:r>
        </a:p>
      </dsp:txBody>
      <dsp:txXfrm>
        <a:off x="81446" y="3620295"/>
        <a:ext cx="4266743" cy="15055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0F92F-5205-1240-A720-B28361FFC1EE}" type="datetimeFigureOut">
              <a:rPr lang="en-US" smtClean="0"/>
              <a:t>9/22/2023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17A90-78CC-1648-9A76-51ACA2F7560D}" type="slidenum">
              <a:rPr lang="en-US" smtClean="0"/>
              <a:t>‹#›</a:t>
            </a:fld>
            <a:endParaRPr lang="en-US"/>
          </a:p>
        </p:txBody>
      </p:sp>
    </p:spTree>
    <p:extLst>
      <p:ext uri="{BB962C8B-B14F-4D97-AF65-F5344CB8AC3E}">
        <p14:creationId xmlns:p14="http://schemas.microsoft.com/office/powerpoint/2010/main" val="2176955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9E9A4-C553-1941-B291-4A6F2D7960CF}" type="datetimeFigureOut">
              <a:rPr lang="en-US" smtClean="0"/>
              <a:t>9/22/2023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DB3E8-4E0D-3A45-B2D1-C595BE25A739}" type="slidenum">
              <a:rPr lang="en-US" smtClean="0"/>
              <a:t>‹#›</a:t>
            </a:fld>
            <a:endParaRPr lang="en-US"/>
          </a:p>
        </p:txBody>
      </p:sp>
    </p:spTree>
    <p:extLst>
      <p:ext uri="{BB962C8B-B14F-4D97-AF65-F5344CB8AC3E}">
        <p14:creationId xmlns:p14="http://schemas.microsoft.com/office/powerpoint/2010/main" val="17773846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6215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Quite a big difference to how reading</a:t>
            </a:r>
            <a:r>
              <a:rPr lang="en-US" baseline="0"/>
              <a:t> was previously taught</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19</a:t>
            </a:fld>
            <a:endParaRPr lang="en-US"/>
          </a:p>
        </p:txBody>
      </p:sp>
    </p:spTree>
    <p:extLst>
      <p:ext uri="{BB962C8B-B14F-4D97-AF65-F5344CB8AC3E}">
        <p14:creationId xmlns:p14="http://schemas.microsoft.com/office/powerpoint/2010/main" val="129383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Children will</a:t>
            </a:r>
            <a:r>
              <a:rPr lang="en-US" baseline="0"/>
              <a:t> </a:t>
            </a:r>
            <a:r>
              <a:rPr lang="en-US"/>
              <a:t>not be changing book multiple times a week as previously</a:t>
            </a:r>
          </a:p>
          <a:p>
            <a:r>
              <a:rPr lang="en-US"/>
              <a:t>Reading groups will be set up so you will be notified</a:t>
            </a:r>
            <a:r>
              <a:rPr lang="en-US" baseline="0"/>
              <a:t> of when your book will be sent home/ need to be back in school</a:t>
            </a:r>
          </a:p>
          <a:p>
            <a:r>
              <a:rPr lang="en-US" baseline="0"/>
              <a:t>Groups will change!</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24</a:t>
            </a:fld>
            <a:endParaRPr lang="en-US"/>
          </a:p>
        </p:txBody>
      </p:sp>
    </p:spTree>
    <p:extLst>
      <p:ext uri="{BB962C8B-B14F-4D97-AF65-F5344CB8AC3E}">
        <p14:creationId xmlns:p14="http://schemas.microsoft.com/office/powerpoint/2010/main" val="119609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Government changes mean a change (for the better) in how we teach phonics and reading at school   - make sure there is consistency throughout</a:t>
            </a:r>
          </a:p>
          <a:p>
            <a:pPr marL="0" marR="0" indent="0" algn="l" defTabSz="457200" rtl="0" eaLnBrk="1" fontAlgn="auto" latinLnBrk="0" hangingPunct="1">
              <a:lnSpc>
                <a:spcPct val="100000"/>
              </a:lnSpc>
              <a:spcBef>
                <a:spcPts val="0"/>
              </a:spcBef>
              <a:spcAft>
                <a:spcPts val="0"/>
              </a:spcAft>
              <a:buClrTx/>
              <a:buSzTx/>
              <a:buFontTx/>
              <a:buNone/>
              <a:tabLst/>
              <a:defRPr/>
            </a:pPr>
            <a:r>
              <a:rPr lang="en-US"/>
              <a:t>Early reading is the stage where children are learning to become fluent readers</a:t>
            </a:r>
            <a:r>
              <a:rPr lang="en-US" baseline="0"/>
              <a:t> through the use of phonics</a:t>
            </a:r>
          </a:p>
          <a:p>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6</a:t>
            </a:fld>
            <a:endParaRPr lang="en-US"/>
          </a:p>
        </p:txBody>
      </p:sp>
    </p:spTree>
    <p:extLst>
      <p:ext uri="{BB962C8B-B14F-4D97-AF65-F5344CB8AC3E}">
        <p14:creationId xmlns:p14="http://schemas.microsoft.com/office/powerpoint/2010/main" val="81388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Phonemes taught in order         start to read words </a:t>
            </a:r>
            <a:r>
              <a:rPr lang="en-US" err="1"/>
              <a:t>asap</a:t>
            </a:r>
            <a:r>
              <a:rPr lang="en-US"/>
              <a:t>  </a:t>
            </a:r>
          </a:p>
          <a:p>
            <a:r>
              <a:rPr lang="en-US"/>
              <a:t>LW has a picture pneumonic to help children remember the phoneme/grapheme </a:t>
            </a:r>
          </a:p>
        </p:txBody>
      </p:sp>
      <p:sp>
        <p:nvSpPr>
          <p:cNvPr id="4" name="Slide Number Placeholder 3"/>
          <p:cNvSpPr>
            <a:spLocks noGrp="1"/>
          </p:cNvSpPr>
          <p:nvPr>
            <p:ph type="sldNum" sz="quarter" idx="10"/>
          </p:nvPr>
        </p:nvSpPr>
        <p:spPr/>
        <p:txBody>
          <a:bodyPr/>
          <a:lstStyle/>
          <a:p>
            <a:fld id="{529DB3E8-4E0D-3A45-B2D1-C595BE25A739}" type="slidenum">
              <a:rPr lang="en-US" smtClean="0"/>
              <a:t>8</a:t>
            </a:fld>
            <a:endParaRPr lang="en-US"/>
          </a:p>
        </p:txBody>
      </p:sp>
    </p:spTree>
    <p:extLst>
      <p:ext uri="{BB962C8B-B14F-4D97-AF65-F5344CB8AC3E}">
        <p14:creationId xmlns:p14="http://schemas.microsoft.com/office/powerpoint/2010/main" val="39304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Early digraphs  mostly consonant digraphs </a:t>
            </a:r>
            <a:r>
              <a:rPr lang="mr-IN" baseline="0"/>
              <a:t>–</a:t>
            </a:r>
            <a:r>
              <a:rPr lang="en-US" baseline="0"/>
              <a:t> 2 letters 1 sound</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9</a:t>
            </a:fld>
            <a:endParaRPr lang="en-US"/>
          </a:p>
        </p:txBody>
      </p:sp>
    </p:spTree>
    <p:extLst>
      <p:ext uri="{BB962C8B-B14F-4D97-AF65-F5344CB8AC3E}">
        <p14:creationId xmlns:p14="http://schemas.microsoft.com/office/powerpoint/2010/main" val="265058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Vowel digraphs taught</a:t>
            </a:r>
            <a:r>
              <a:rPr lang="en-US" baseline="0"/>
              <a:t> with a short caption to help children remember</a:t>
            </a:r>
          </a:p>
          <a:p>
            <a:r>
              <a:rPr lang="en-US" baseline="0"/>
              <a:t>Also </a:t>
            </a:r>
            <a:r>
              <a:rPr lang="en-US" baseline="0" err="1"/>
              <a:t>trigraphs</a:t>
            </a:r>
            <a:r>
              <a:rPr lang="en-US" baseline="0"/>
              <a:t> </a:t>
            </a:r>
            <a:r>
              <a:rPr lang="en-US" baseline="0" err="1"/>
              <a:t>igh</a:t>
            </a:r>
            <a:r>
              <a:rPr lang="en-US" baseline="0"/>
              <a:t>, air</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10</a:t>
            </a:fld>
            <a:endParaRPr lang="en-US"/>
          </a:p>
        </p:txBody>
      </p:sp>
    </p:spTree>
    <p:extLst>
      <p:ext uri="{BB962C8B-B14F-4D97-AF65-F5344CB8AC3E}">
        <p14:creationId xmlns:p14="http://schemas.microsoft.com/office/powerpoint/2010/main" val="17536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phonics lessons we use Sound buttons so we can sound talk and blend to read</a:t>
            </a:r>
          </a:p>
        </p:txBody>
      </p:sp>
      <p:sp>
        <p:nvSpPr>
          <p:cNvPr id="4" name="Slide Number Placeholder 3"/>
          <p:cNvSpPr>
            <a:spLocks noGrp="1"/>
          </p:cNvSpPr>
          <p:nvPr>
            <p:ph type="sldNum" sz="quarter" idx="10"/>
          </p:nvPr>
        </p:nvSpPr>
        <p:spPr/>
        <p:txBody>
          <a:bodyPr/>
          <a:lstStyle/>
          <a:p>
            <a:fld id="{529DB3E8-4E0D-3A45-B2D1-C595BE25A739}" type="slidenum">
              <a:rPr lang="en-US" smtClean="0"/>
              <a:t>11</a:t>
            </a:fld>
            <a:endParaRPr lang="en-US"/>
          </a:p>
        </p:txBody>
      </p:sp>
    </p:spTree>
    <p:extLst>
      <p:ext uri="{BB962C8B-B14F-4D97-AF65-F5344CB8AC3E}">
        <p14:creationId xmlns:p14="http://schemas.microsoft.com/office/powerpoint/2010/main" val="372480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Digraphs</a:t>
            </a:r>
            <a:r>
              <a:rPr lang="en-US" baseline="0"/>
              <a:t> have a zip to sound talk and blend</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12</a:t>
            </a:fld>
            <a:endParaRPr lang="en-US"/>
          </a:p>
        </p:txBody>
      </p:sp>
    </p:spTree>
    <p:extLst>
      <p:ext uri="{BB962C8B-B14F-4D97-AF65-F5344CB8AC3E}">
        <p14:creationId xmlns:p14="http://schemas.microsoft.com/office/powerpoint/2010/main" val="400053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Words</a:t>
            </a:r>
            <a:r>
              <a:rPr lang="en-US" baseline="0"/>
              <a:t> that do not follow the rules and cannot be decoded </a:t>
            </a:r>
            <a:r>
              <a:rPr lang="mr-IN" baseline="0"/>
              <a:t>–</a:t>
            </a:r>
            <a:r>
              <a:rPr lang="en-US" baseline="0"/>
              <a:t> tricky words/  exception words </a:t>
            </a:r>
          </a:p>
          <a:p>
            <a:r>
              <a:rPr lang="en-US" baseline="0" err="1"/>
              <a:t>Chn</a:t>
            </a:r>
            <a:r>
              <a:rPr lang="en-US" baseline="0"/>
              <a:t> are taught what part of the word is tricky</a:t>
            </a:r>
            <a:endParaRPr lang="en-US"/>
          </a:p>
        </p:txBody>
      </p:sp>
      <p:sp>
        <p:nvSpPr>
          <p:cNvPr id="4" name="Slide Number Placeholder 3"/>
          <p:cNvSpPr>
            <a:spLocks noGrp="1"/>
          </p:cNvSpPr>
          <p:nvPr>
            <p:ph type="sldNum" sz="quarter" idx="10"/>
          </p:nvPr>
        </p:nvSpPr>
        <p:spPr/>
        <p:txBody>
          <a:bodyPr/>
          <a:lstStyle/>
          <a:p>
            <a:fld id="{529DB3E8-4E0D-3A45-B2D1-C595BE25A739}" type="slidenum">
              <a:rPr lang="en-US" smtClean="0"/>
              <a:t>13</a:t>
            </a:fld>
            <a:endParaRPr lang="en-US"/>
          </a:p>
        </p:txBody>
      </p:sp>
    </p:spTree>
    <p:extLst>
      <p:ext uri="{BB962C8B-B14F-4D97-AF65-F5344CB8AC3E}">
        <p14:creationId xmlns:p14="http://schemas.microsoft.com/office/powerpoint/2010/main" val="350592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all know how important learning to read is and the impact it has on a </a:t>
            </a:r>
            <a:r>
              <a:rPr lang="en-US" err="1"/>
              <a:t>childs</a:t>
            </a:r>
            <a:r>
              <a:rPr lang="en-US"/>
              <a:t> success  - it has to be a positive experience</a:t>
            </a:r>
          </a:p>
          <a:p>
            <a:r>
              <a:rPr lang="en-US" err="1"/>
              <a:t>Whats</a:t>
            </a:r>
            <a:r>
              <a:rPr lang="en-US"/>
              <a:t> the reality?  Reluctant to read because</a:t>
            </a:r>
            <a:r>
              <a:rPr lang="en-US" baseline="0"/>
              <a:t> they find it hard</a:t>
            </a:r>
            <a:endParaRPr lang="en-US"/>
          </a:p>
          <a:p>
            <a:r>
              <a:rPr lang="en-US"/>
              <a:t>Frustration  stress   tears </a:t>
            </a:r>
            <a:r>
              <a:rPr lang="mr-IN"/>
              <a:t>–</a:t>
            </a:r>
            <a:r>
              <a:rPr lang="en-US"/>
              <a:t> that</a:t>
            </a:r>
            <a:r>
              <a:rPr lang="mr-IN"/>
              <a:t>’</a:t>
            </a:r>
            <a:r>
              <a:rPr lang="en-US"/>
              <a:t>s just the parents</a:t>
            </a:r>
          </a:p>
          <a:p>
            <a:r>
              <a:rPr lang="en-US"/>
              <a:t>Important to look at the big long term picture</a:t>
            </a:r>
          </a:p>
        </p:txBody>
      </p:sp>
      <p:sp>
        <p:nvSpPr>
          <p:cNvPr id="4" name="Slide Number Placeholder 3"/>
          <p:cNvSpPr>
            <a:spLocks noGrp="1"/>
          </p:cNvSpPr>
          <p:nvPr>
            <p:ph type="sldNum" sz="quarter" idx="10"/>
          </p:nvPr>
        </p:nvSpPr>
        <p:spPr/>
        <p:txBody>
          <a:bodyPr/>
          <a:lstStyle/>
          <a:p>
            <a:fld id="{529DB3E8-4E0D-3A45-B2D1-C595BE25A739}" type="slidenum">
              <a:rPr lang="en-US" smtClean="0"/>
              <a:t>17</a:t>
            </a:fld>
            <a:endParaRPr lang="en-US"/>
          </a:p>
        </p:txBody>
      </p:sp>
    </p:spTree>
    <p:extLst>
      <p:ext uri="{BB962C8B-B14F-4D97-AF65-F5344CB8AC3E}">
        <p14:creationId xmlns:p14="http://schemas.microsoft.com/office/powerpoint/2010/main" val="2794904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83E6D1A-1E8D-4042-89B2-08E892544A46}" type="datetime1">
              <a:rPr lang="en-GB" smtClean="0"/>
              <a:t>22/09/2023</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EDC1F87D-E4EC-3E46-B207-AD5994DC7E3F}" type="slidenum">
              <a:rPr lang="en-US" smtClean="0"/>
              <a:t>‹#›</a:t>
            </a:fld>
            <a:endParaRPr lang="en-US"/>
          </a:p>
        </p:txBody>
      </p:sp>
    </p:spTree>
    <p:extLst>
      <p:ext uri="{BB962C8B-B14F-4D97-AF65-F5344CB8AC3E}">
        <p14:creationId xmlns:p14="http://schemas.microsoft.com/office/powerpoint/2010/main" val="2773795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73C27-B8F7-724F-B384-CBFBE0D0E272}" type="datetime1">
              <a:rPr lang="en-GB" smtClean="0"/>
              <a:t>22/09/2023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0275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D1EB6-125F-B749-B023-F86BD3BE0479}" type="datetime1">
              <a:rPr lang="en-GB" smtClean="0"/>
              <a:t>22/09/2023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55124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116003" y="2636912"/>
            <a:ext cx="6911996" cy="3168352"/>
          </a:xfrm>
          <a:prstGeom prst="rect">
            <a:avLst/>
          </a:prstGeom>
        </p:spPr>
        <p:txBody>
          <a:bodyPr anchor="ctr" anchorCtr="0"/>
          <a:lstStyle>
            <a:lvl1pPr marL="0" indent="0" algn="ctr">
              <a:lnSpc>
                <a:spcPct val="120000"/>
              </a:lnSpc>
              <a:buNone/>
              <a:defRPr sz="1950" b="1">
                <a:solidFill>
                  <a:schemeClr val="bg1"/>
                </a:solidFill>
              </a:defRPr>
            </a:lvl1pPr>
            <a:lvl2pPr marL="342900" indent="0" algn="ctr">
              <a:buNone/>
              <a:defRPr sz="1650" b="1"/>
            </a:lvl2pPr>
            <a:lvl3pPr marL="685800" indent="0" algn="ctr">
              <a:buNone/>
              <a:defRPr sz="1650" b="1"/>
            </a:lvl3pPr>
            <a:lvl4pPr marL="1028700" indent="0" algn="ctr">
              <a:buNone/>
              <a:defRPr sz="1650" b="1"/>
            </a:lvl4pPr>
            <a:lvl5pPr marL="1371600" indent="0" algn="ctr">
              <a:buNone/>
              <a:defRPr sz="165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359532" y="1916833"/>
            <a:ext cx="594066"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8136396" y="5805265"/>
            <a:ext cx="594066" cy="582685"/>
          </a:xfrm>
          <a:prstGeom prst="rect">
            <a:avLst/>
          </a:prstGeom>
        </p:spPr>
      </p:pic>
    </p:spTree>
    <p:extLst>
      <p:ext uri="{BB962C8B-B14F-4D97-AF65-F5344CB8AC3E}">
        <p14:creationId xmlns:p14="http://schemas.microsoft.com/office/powerpoint/2010/main" val="164806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3C34DE-534C-A843-A1EC-74F404D34279}" type="datetime1">
              <a:rPr lang="en-GB" smtClean="0"/>
              <a:t>22/09/2023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11926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EF975DD6-32C6-D54E-AE2F-60B675C5FEEB}" type="datetime1">
              <a:rPr lang="en-GB" smtClean="0"/>
              <a:t>22/09/2023</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828002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A8AFA3-B005-EF42-AA00-22DD50436501}" type="datetime1">
              <a:rPr lang="en-GB" smtClean="0"/>
              <a:t>22/09/2023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84999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877C9C-B660-E242-97D7-50113EB8A11D}" type="datetime1">
              <a:rPr lang="en-GB" smtClean="0"/>
              <a:t>22/09/2023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374582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0EDB6-5ACD-9447-97DA-FCF5C75BDE39}" type="datetime1">
              <a:rPr lang="en-GB" smtClean="0"/>
              <a:t>22/09/2023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7411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A4E12-C773-3648-AC7A-7F5175600727}" type="datetime1">
              <a:rPr lang="en-GB" smtClean="0"/>
              <a:t>22/09/2023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73630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0BDEF8C-55D3-B444-8B8F-CCACCCBA45DB}" type="datetime1">
              <a:rPr lang="en-GB" smtClean="0"/>
              <a:t>22/09/2023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EDC1F87D-E4EC-3E46-B207-AD5994DC7E3F}"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886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AF72886-D98A-F549-BEF0-9B04D260949E}" type="datetime1">
              <a:rPr lang="en-GB" smtClean="0"/>
              <a:t>22/09/2023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EDC1F87D-E4EC-3E46-B207-AD5994DC7E3F}"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234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10B2E68-CFEA-C845-B1FB-F396DD92B2D0}" type="datetime1">
              <a:rPr lang="en-GB" smtClean="0"/>
              <a:t>22/09/2023</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DC1F87D-E4EC-3E46-B207-AD5994DC7E3F}" type="slidenum">
              <a:rPr lang="en-US" smtClean="0"/>
              <a:t>‹#›</a:t>
            </a:fld>
            <a:endParaRPr lang="en-US"/>
          </a:p>
        </p:txBody>
      </p:sp>
    </p:spTree>
    <p:extLst>
      <p:ext uri="{BB962C8B-B14F-4D97-AF65-F5344CB8AC3E}">
        <p14:creationId xmlns:p14="http://schemas.microsoft.com/office/powerpoint/2010/main" val="3346002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3"/>
          <a:stretch>
            <a:fillRect/>
          </a:stretch>
        </p:blipFill>
        <p:spPr>
          <a:xfrm>
            <a:off x="8028384" y="260648"/>
            <a:ext cx="918102"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170511" y="1628800"/>
            <a:ext cx="8802978" cy="4968552"/>
          </a:xfrm>
          <a:prstGeom prst="roundRect">
            <a:avLst>
              <a:gd name="adj" fmla="val 5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23267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5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5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5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5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freeimageslive.co.uk/free_stock_image/crayon-alphabet-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hcacademy.co.uk/reading-and-phonics/early-reading-and-phonic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3" name="Rectangle 22">
            <a:extLst>
              <a:ext uri="{FF2B5EF4-FFF2-40B4-BE49-F238E27FC236}">
                <a16:creationId xmlns:a16="http://schemas.microsoft.com/office/drawing/2014/main" id="{37B80A51-3224-4134-8413-79708750D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C6BB88-5524-41E6-8092-5F71A0FE4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004723"/>
            <a:ext cx="8461207"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27" name="Rectangle 26">
            <a:extLst>
              <a:ext uri="{FF2B5EF4-FFF2-40B4-BE49-F238E27FC236}">
                <a16:creationId xmlns:a16="http://schemas.microsoft.com/office/drawing/2014/main" id="{3CA1C36C-0CCE-4EF8-B411-E7A82580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4169490"/>
            <a:ext cx="8215884"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D780CC1C-6AEC-435A-847A-F3A5CF09468F}"/>
              </a:ext>
            </a:extLst>
          </p:cNvPr>
          <p:cNvSpPr>
            <a:spLocks noGrp="1"/>
          </p:cNvSpPr>
          <p:nvPr>
            <p:ph type="title"/>
          </p:nvPr>
        </p:nvSpPr>
        <p:spPr>
          <a:xfrm>
            <a:off x="550545" y="4328598"/>
            <a:ext cx="8020791" cy="1151587"/>
          </a:xfrm>
        </p:spPr>
        <p:txBody>
          <a:bodyPr vert="horz" lIns="91440" tIns="45720" rIns="91440" bIns="45720" rtlCol="0" anchor="ctr">
            <a:normAutofit/>
          </a:bodyPr>
          <a:lstStyle/>
          <a:p>
            <a:pPr algn="ctr">
              <a:lnSpc>
                <a:spcPct val="83000"/>
              </a:lnSpc>
            </a:pPr>
            <a:r>
              <a:rPr lang="en-US" sz="2500" cap="all" spc="-100">
                <a:solidFill>
                  <a:srgbClr val="FFFFFF"/>
                </a:solidFill>
              </a:rPr>
              <a:t>Welcome to our phonics information sharing session</a:t>
            </a:r>
            <a:br>
              <a:rPr lang="en-US" sz="2500" cap="all" spc="-100"/>
            </a:br>
            <a:r>
              <a:rPr lang="en-US" sz="2500" cap="all" spc="-100">
                <a:solidFill>
                  <a:srgbClr val="FFFFFF"/>
                </a:solidFill>
              </a:rPr>
              <a:t>21.09.23</a:t>
            </a:r>
          </a:p>
        </p:txBody>
      </p:sp>
      <p:pic>
        <p:nvPicPr>
          <p:cNvPr id="5" name="Picture 4">
            <a:extLst>
              <a:ext uri="{FF2B5EF4-FFF2-40B4-BE49-F238E27FC236}">
                <a16:creationId xmlns:a16="http://schemas.microsoft.com/office/drawing/2014/main" id="{09E443CB-A452-6DA8-22B9-647CEE4E7A62}"/>
              </a:ext>
            </a:extLst>
          </p:cNvPr>
          <p:cNvPicPr>
            <a:picLocks noChangeAspect="1"/>
          </p:cNvPicPr>
          <p:nvPr/>
        </p:nvPicPr>
        <p:blipFill>
          <a:blip r:embed="rId3"/>
          <a:stretch>
            <a:fillRect/>
          </a:stretch>
        </p:blipFill>
        <p:spPr>
          <a:xfrm>
            <a:off x="339893" y="366635"/>
            <a:ext cx="8461206" cy="1946076"/>
          </a:xfrm>
          <a:prstGeom prst="rect">
            <a:avLst/>
          </a:prstGeom>
        </p:spPr>
      </p:pic>
      <p:pic>
        <p:nvPicPr>
          <p:cNvPr id="15" name="Picture 14" descr="Screen Shot 2021-09-24 at 14.45.39.png">
            <a:extLst>
              <a:ext uri="{FF2B5EF4-FFF2-40B4-BE49-F238E27FC236}">
                <a16:creationId xmlns:a16="http://schemas.microsoft.com/office/drawing/2014/main" id="{E446EA3A-6E6F-44BC-DDD4-22C9D5874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035" y="2471819"/>
            <a:ext cx="1217381" cy="1306148"/>
          </a:xfrm>
          <a:prstGeom prst="rect">
            <a:avLst/>
          </a:prstGeom>
        </p:spPr>
      </p:pic>
    </p:spTree>
    <p:extLst>
      <p:ext uri="{BB962C8B-B14F-4D97-AF65-F5344CB8AC3E}">
        <p14:creationId xmlns:p14="http://schemas.microsoft.com/office/powerpoint/2010/main" val="245464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363" cy="6858000"/>
          </a:xfrm>
          <a:prstGeom prst="rect">
            <a:avLst/>
          </a:prstGeom>
        </p:spPr>
      </p:pic>
    </p:spTree>
    <p:extLst>
      <p:ext uri="{BB962C8B-B14F-4D97-AF65-F5344CB8AC3E}">
        <p14:creationId xmlns:p14="http://schemas.microsoft.com/office/powerpoint/2010/main" val="171790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363" cy="6858000"/>
          </a:xfrm>
          <a:prstGeom prst="rect">
            <a:avLst/>
          </a:prstGeom>
        </p:spPr>
      </p:pic>
    </p:spTree>
    <p:extLst>
      <p:ext uri="{BB962C8B-B14F-4D97-AF65-F5344CB8AC3E}">
        <p14:creationId xmlns:p14="http://schemas.microsoft.com/office/powerpoint/2010/main" val="13699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 y="0"/>
            <a:ext cx="9139363" cy="6858000"/>
          </a:xfrm>
          <a:prstGeom prst="rect">
            <a:avLst/>
          </a:prstGeom>
        </p:spPr>
      </p:pic>
    </p:spTree>
    <p:extLst>
      <p:ext uri="{BB962C8B-B14F-4D97-AF65-F5344CB8AC3E}">
        <p14:creationId xmlns:p14="http://schemas.microsoft.com/office/powerpoint/2010/main" val="272793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 y="0"/>
            <a:ext cx="9139363" cy="6858000"/>
          </a:xfrm>
          <a:prstGeom prst="rect">
            <a:avLst/>
          </a:prstGeom>
        </p:spPr>
      </p:pic>
    </p:spTree>
    <p:extLst>
      <p:ext uri="{BB962C8B-B14F-4D97-AF65-F5344CB8AC3E}">
        <p14:creationId xmlns:p14="http://schemas.microsoft.com/office/powerpoint/2010/main" val="201783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474A-4DBB-4CF2-804B-089812A492F8}"/>
              </a:ext>
            </a:extLst>
          </p:cNvPr>
          <p:cNvSpPr>
            <a:spLocks noGrp="1"/>
          </p:cNvSpPr>
          <p:nvPr>
            <p:ph type="title"/>
          </p:nvPr>
        </p:nvSpPr>
        <p:spPr>
          <a:xfrm>
            <a:off x="731520" y="642594"/>
            <a:ext cx="2024932" cy="444084"/>
          </a:xfrm>
        </p:spPr>
        <p:txBody>
          <a:bodyPr>
            <a:normAutofit fontScale="90000"/>
          </a:bodyPr>
          <a:lstStyle/>
          <a:p>
            <a:r>
              <a:rPr lang="en-GB" b="1">
                <a:latin typeface="Kinetic Letters" panose="00000500000000000000" pitchFamily="50" charset="0"/>
              </a:rPr>
              <a:t>Jargon :-</a:t>
            </a:r>
          </a:p>
        </p:txBody>
      </p:sp>
      <p:sp>
        <p:nvSpPr>
          <p:cNvPr id="3" name="Content Placeholder 2">
            <a:extLst>
              <a:ext uri="{FF2B5EF4-FFF2-40B4-BE49-F238E27FC236}">
                <a16:creationId xmlns:a16="http://schemas.microsoft.com/office/drawing/2014/main" id="{E58E3DAA-B215-41FF-AA79-A5CE9238787D}"/>
              </a:ext>
            </a:extLst>
          </p:cNvPr>
          <p:cNvSpPr>
            <a:spLocks noGrp="1"/>
          </p:cNvSpPr>
          <p:nvPr>
            <p:ph idx="1"/>
          </p:nvPr>
        </p:nvSpPr>
        <p:spPr>
          <a:xfrm>
            <a:off x="457200" y="1282959"/>
            <a:ext cx="8229600" cy="5575041"/>
          </a:xfrm>
        </p:spPr>
        <p:txBody>
          <a:bodyPr>
            <a:normAutofit/>
          </a:bodyPr>
          <a:lstStyle/>
          <a:p>
            <a:pPr marL="0" indent="0">
              <a:buNone/>
            </a:pPr>
            <a:r>
              <a:rPr lang="en-GB" sz="2800">
                <a:latin typeface="Kinetic Letters" panose="00000500000000000000" pitchFamily="50" charset="0"/>
              </a:rPr>
              <a:t>You may hear your children say….</a:t>
            </a:r>
            <a:r>
              <a:rPr lang="en-US" sz="2800">
                <a:latin typeface="Kinetic Letters" panose="00000500000000000000" pitchFamily="50" charset="0"/>
              </a:rPr>
              <a:t> </a:t>
            </a:r>
          </a:p>
          <a:p>
            <a:pPr marL="0" indent="0">
              <a:buNone/>
            </a:pPr>
            <a:r>
              <a:rPr lang="en-US" sz="3200" b="1">
                <a:latin typeface="Kinetic Letters" panose="00000500000000000000" pitchFamily="50" charset="0"/>
              </a:rPr>
              <a:t>-Phonics </a:t>
            </a:r>
            <a:r>
              <a:rPr lang="en-US" sz="3200">
                <a:latin typeface="Kinetic Letters" panose="00000500000000000000" pitchFamily="50" charset="0"/>
              </a:rPr>
              <a:t>(also known as ‘synthetic phonics’) – The teaching of reading by developing awareness of the sounds in words and the corresponding letters used to represent those sounds.</a:t>
            </a:r>
          </a:p>
          <a:p>
            <a:pPr marL="0" indent="0">
              <a:buNone/>
            </a:pPr>
            <a:r>
              <a:rPr lang="en-US" sz="3200" b="1">
                <a:latin typeface="Kinetic Letters" panose="00000500000000000000" pitchFamily="50" charset="0"/>
              </a:rPr>
              <a:t>Phoneme (sound)</a:t>
            </a:r>
            <a:r>
              <a:rPr lang="en-US" sz="3200">
                <a:latin typeface="Kinetic Letters" panose="00000500000000000000" pitchFamily="50" charset="0"/>
              </a:rPr>
              <a:t> - Any one of the 44 sounds which make up words in the English language. </a:t>
            </a:r>
          </a:p>
          <a:p>
            <a:pPr marL="0" indent="0">
              <a:buNone/>
            </a:pPr>
            <a:r>
              <a:rPr lang="en-US" sz="3200" b="1">
                <a:latin typeface="Kinetic Letters" panose="00000500000000000000" pitchFamily="50" charset="0"/>
              </a:rPr>
              <a:t>-Grapheme </a:t>
            </a:r>
            <a:r>
              <a:rPr lang="en-US" sz="3200">
                <a:latin typeface="Kinetic Letters" panose="00000500000000000000" pitchFamily="50" charset="0"/>
              </a:rPr>
              <a:t>– How a phoneme is written down. There can be more than one way to spell a phoneme. </a:t>
            </a:r>
            <a:r>
              <a:rPr lang="en-US" sz="3200" err="1">
                <a:latin typeface="Kinetic Letters" panose="00000500000000000000" pitchFamily="50" charset="0"/>
              </a:rPr>
              <a:t>E.g</a:t>
            </a:r>
            <a:r>
              <a:rPr lang="en-US" sz="3200">
                <a:latin typeface="Kinetic Letters" panose="00000500000000000000" pitchFamily="50" charset="0"/>
              </a:rPr>
              <a:t>-the phoneme ‘ay’ is spelt differently in each of the words ‘w</a:t>
            </a:r>
            <a:r>
              <a:rPr lang="en-US" sz="3200" b="1">
                <a:solidFill>
                  <a:srgbClr val="0070C0"/>
                </a:solidFill>
                <a:latin typeface="Kinetic Letters" panose="00000500000000000000" pitchFamily="50" charset="0"/>
              </a:rPr>
              <a:t>ay</a:t>
            </a:r>
            <a:r>
              <a:rPr lang="en-US" sz="3200">
                <a:latin typeface="Kinetic Letters" panose="00000500000000000000" pitchFamily="50" charset="0"/>
              </a:rPr>
              <a:t>’, ‘m</a:t>
            </a:r>
            <a:r>
              <a:rPr lang="en-US" sz="3200" b="1">
                <a:solidFill>
                  <a:srgbClr val="0070C0"/>
                </a:solidFill>
                <a:latin typeface="Kinetic Letters" panose="00000500000000000000" pitchFamily="50" charset="0"/>
              </a:rPr>
              <a:t>a</a:t>
            </a:r>
            <a:r>
              <a:rPr lang="en-US" sz="3200">
                <a:latin typeface="Kinetic Letters" panose="00000500000000000000" pitchFamily="50" charset="0"/>
              </a:rPr>
              <a:t>k</a:t>
            </a:r>
            <a:r>
              <a:rPr lang="en-US" sz="3200" b="1">
                <a:solidFill>
                  <a:srgbClr val="0070C0"/>
                </a:solidFill>
                <a:latin typeface="Kinetic Letters" panose="00000500000000000000" pitchFamily="50" charset="0"/>
              </a:rPr>
              <a:t>e</a:t>
            </a:r>
            <a:r>
              <a:rPr lang="en-US" sz="3200">
                <a:latin typeface="Kinetic Letters" panose="00000500000000000000" pitchFamily="50" charset="0"/>
              </a:rPr>
              <a:t>’, ‘f</a:t>
            </a:r>
            <a:r>
              <a:rPr lang="en-US" sz="3200" b="1">
                <a:solidFill>
                  <a:srgbClr val="0070C0"/>
                </a:solidFill>
                <a:latin typeface="Kinetic Letters" panose="00000500000000000000" pitchFamily="50" charset="0"/>
              </a:rPr>
              <a:t>ai</a:t>
            </a:r>
            <a:r>
              <a:rPr lang="en-US" sz="3200">
                <a:latin typeface="Kinetic Letters" panose="00000500000000000000" pitchFamily="50" charset="0"/>
              </a:rPr>
              <a:t>l’, ‘gr</a:t>
            </a:r>
            <a:r>
              <a:rPr lang="en-US" sz="3200" b="1">
                <a:solidFill>
                  <a:srgbClr val="0070C0"/>
                </a:solidFill>
                <a:latin typeface="Kinetic Letters" panose="00000500000000000000" pitchFamily="50" charset="0"/>
              </a:rPr>
              <a:t>ea</a:t>
            </a:r>
            <a:r>
              <a:rPr lang="en-US" sz="3200">
                <a:latin typeface="Kinetic Letters" panose="00000500000000000000" pitchFamily="50" charset="0"/>
              </a:rPr>
              <a:t>t’, ‘sl</a:t>
            </a:r>
            <a:r>
              <a:rPr lang="en-US" sz="3200" b="1">
                <a:solidFill>
                  <a:srgbClr val="0070C0"/>
                </a:solidFill>
                <a:latin typeface="Kinetic Letters" panose="00000500000000000000" pitchFamily="50" charset="0"/>
              </a:rPr>
              <a:t>eigh</a:t>
            </a:r>
            <a:r>
              <a:rPr lang="en-US" sz="3200">
                <a:latin typeface="Kinetic Letters" panose="00000500000000000000" pitchFamily="50" charset="0"/>
              </a:rPr>
              <a:t>’ and ‘l</a:t>
            </a:r>
            <a:r>
              <a:rPr lang="en-US" sz="3200" b="1">
                <a:solidFill>
                  <a:srgbClr val="0070C0"/>
                </a:solidFill>
                <a:latin typeface="Kinetic Letters" panose="00000500000000000000" pitchFamily="50" charset="0"/>
              </a:rPr>
              <a:t>a</a:t>
            </a:r>
            <a:r>
              <a:rPr lang="en-US" sz="3200">
                <a:latin typeface="Kinetic Letters" panose="00000500000000000000" pitchFamily="50" charset="0"/>
              </a:rPr>
              <a:t>dy’. </a:t>
            </a:r>
          </a:p>
          <a:p>
            <a:pPr marL="0" indent="0">
              <a:buNone/>
            </a:pPr>
            <a:endParaRPr lang="en-GB">
              <a:latin typeface="Bradley Hand ITC" panose="03070402050302030203" pitchFamily="66" charset="0"/>
            </a:endParaRPr>
          </a:p>
        </p:txBody>
      </p:sp>
    </p:spTree>
    <p:extLst>
      <p:ext uri="{BB962C8B-B14F-4D97-AF65-F5344CB8AC3E}">
        <p14:creationId xmlns:p14="http://schemas.microsoft.com/office/powerpoint/2010/main" val="369218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2289-7D9E-5116-CCDD-5708349D133B}"/>
              </a:ext>
            </a:extLst>
          </p:cNvPr>
          <p:cNvSpPr>
            <a:spLocks noGrp="1"/>
          </p:cNvSpPr>
          <p:nvPr>
            <p:ph type="title"/>
          </p:nvPr>
        </p:nvSpPr>
        <p:spPr/>
        <p:txBody>
          <a:bodyPr>
            <a:normAutofit/>
          </a:bodyPr>
          <a:lstStyle/>
          <a:p>
            <a:r>
              <a:rPr lang="en-GB" sz="4400">
                <a:latin typeface="Kinetic Letters" panose="00000500000000000000" pitchFamily="50" charset="0"/>
              </a:rPr>
              <a:t>Jargon </a:t>
            </a:r>
            <a:r>
              <a:rPr lang="en-GB" sz="4400" err="1">
                <a:latin typeface="Kinetic Letters" panose="00000500000000000000" pitchFamily="50" charset="0"/>
              </a:rPr>
              <a:t>contd</a:t>
            </a:r>
            <a:endParaRPr lang="en-GB" sz="4400">
              <a:latin typeface="Kinetic Letters" panose="00000500000000000000" pitchFamily="50" charset="0"/>
            </a:endParaRPr>
          </a:p>
        </p:txBody>
      </p:sp>
      <p:sp>
        <p:nvSpPr>
          <p:cNvPr id="3" name="Content Placeholder 2">
            <a:extLst>
              <a:ext uri="{FF2B5EF4-FFF2-40B4-BE49-F238E27FC236}">
                <a16:creationId xmlns:a16="http://schemas.microsoft.com/office/drawing/2014/main" id="{D892B5F5-F613-D9CB-F727-0B79FF626849}"/>
              </a:ext>
            </a:extLst>
          </p:cNvPr>
          <p:cNvSpPr>
            <a:spLocks noGrp="1"/>
          </p:cNvSpPr>
          <p:nvPr>
            <p:ph idx="1"/>
          </p:nvPr>
        </p:nvSpPr>
        <p:spPr/>
        <p:txBody>
          <a:bodyPr>
            <a:normAutofit fontScale="92500" lnSpcReduction="10000"/>
          </a:bodyPr>
          <a:lstStyle/>
          <a:p>
            <a:pPr marL="0" indent="0">
              <a:buNone/>
            </a:pPr>
            <a:r>
              <a:rPr lang="en-US" sz="3600" b="1">
                <a:latin typeface="Kinetic Letters" panose="00000500000000000000" pitchFamily="50" charset="0"/>
              </a:rPr>
              <a:t>-Blending</a:t>
            </a:r>
            <a:r>
              <a:rPr lang="en-US" sz="3600">
                <a:latin typeface="Kinetic Letters" panose="00000500000000000000" pitchFamily="50" charset="0"/>
              </a:rPr>
              <a:t> – Putting together the sounds in a word in order to read it, e.g. </a:t>
            </a:r>
          </a:p>
          <a:p>
            <a:pPr marL="0" indent="0">
              <a:buNone/>
            </a:pPr>
            <a:r>
              <a:rPr lang="en-US" sz="3600">
                <a:latin typeface="Kinetic Letters" panose="00000500000000000000" pitchFamily="50" charset="0"/>
              </a:rPr>
              <a:t>‘f – r – o – g, frog’ </a:t>
            </a:r>
          </a:p>
          <a:p>
            <a:pPr marL="0" indent="0">
              <a:buNone/>
            </a:pPr>
            <a:r>
              <a:rPr lang="en-US" sz="3600" b="1">
                <a:latin typeface="Kinetic Letters" panose="00000500000000000000" pitchFamily="50" charset="0"/>
              </a:rPr>
              <a:t>-Segmenting</a:t>
            </a:r>
            <a:r>
              <a:rPr lang="en-US" sz="3600">
                <a:latin typeface="Kinetic Letters" panose="00000500000000000000" pitchFamily="50" charset="0"/>
              </a:rPr>
              <a:t> – Breaking a word into sounds in order to spell </a:t>
            </a:r>
          </a:p>
          <a:p>
            <a:pPr marL="0" indent="0">
              <a:buNone/>
            </a:pPr>
            <a:r>
              <a:rPr lang="en-US" sz="3600">
                <a:latin typeface="Kinetic Letters" panose="00000500000000000000" pitchFamily="50" charset="0"/>
              </a:rPr>
              <a:t>them, e.g. ‘frog, f – r – o – g’’</a:t>
            </a:r>
          </a:p>
          <a:p>
            <a:pPr marL="0" indent="0">
              <a:buNone/>
            </a:pPr>
            <a:r>
              <a:rPr lang="en-US" sz="3600" b="1">
                <a:latin typeface="Kinetic Letters" panose="00000500000000000000" pitchFamily="50" charset="0"/>
              </a:rPr>
              <a:t>-Digraph</a:t>
            </a:r>
            <a:r>
              <a:rPr lang="en-US" sz="3600">
                <a:latin typeface="Kinetic Letters" panose="00000500000000000000" pitchFamily="50" charset="0"/>
              </a:rPr>
              <a:t>- 2 letters making one sound </a:t>
            </a:r>
          </a:p>
          <a:p>
            <a:pPr marL="0" indent="0">
              <a:buNone/>
            </a:pPr>
            <a:r>
              <a:rPr lang="en-US" sz="3600" b="1">
                <a:latin typeface="Kinetic Letters" panose="00000500000000000000" pitchFamily="50" charset="0"/>
              </a:rPr>
              <a:t>-Trigraph</a:t>
            </a:r>
            <a:r>
              <a:rPr lang="en-US" sz="3600">
                <a:latin typeface="Kinetic Letters" panose="00000500000000000000" pitchFamily="50" charset="0"/>
              </a:rPr>
              <a:t>- 3 letters making one sound</a:t>
            </a:r>
            <a:endParaRPr lang="en-GB" sz="3600">
              <a:latin typeface="Kinetic Letters" panose="00000500000000000000" pitchFamily="50" charset="0"/>
            </a:endParaRPr>
          </a:p>
          <a:p>
            <a:endParaRPr lang="en-GB"/>
          </a:p>
        </p:txBody>
      </p:sp>
      <p:pic>
        <p:nvPicPr>
          <p:cNvPr id="4" name="Picture 3">
            <a:extLst>
              <a:ext uri="{FF2B5EF4-FFF2-40B4-BE49-F238E27FC236}">
                <a16:creationId xmlns:a16="http://schemas.microsoft.com/office/drawing/2014/main" id="{056DE79B-ED86-C0F1-61DF-700C73D09430}"/>
              </a:ext>
            </a:extLst>
          </p:cNvPr>
          <p:cNvPicPr>
            <a:picLocks noChangeAspect="1"/>
          </p:cNvPicPr>
          <p:nvPr/>
        </p:nvPicPr>
        <p:blipFill>
          <a:blip r:embed="rId2"/>
          <a:stretch>
            <a:fillRect/>
          </a:stretch>
        </p:blipFill>
        <p:spPr>
          <a:xfrm>
            <a:off x="5766943" y="4648556"/>
            <a:ext cx="538939" cy="882081"/>
          </a:xfrm>
          <a:prstGeom prst="rect">
            <a:avLst/>
          </a:prstGeom>
        </p:spPr>
      </p:pic>
      <p:pic>
        <p:nvPicPr>
          <p:cNvPr id="5" name="Picture 4">
            <a:extLst>
              <a:ext uri="{FF2B5EF4-FFF2-40B4-BE49-F238E27FC236}">
                <a16:creationId xmlns:a16="http://schemas.microsoft.com/office/drawing/2014/main" id="{28AA2140-D9EC-FD34-1D82-0CAD7AD36F94}"/>
              </a:ext>
            </a:extLst>
          </p:cNvPr>
          <p:cNvPicPr>
            <a:picLocks noChangeAspect="1"/>
          </p:cNvPicPr>
          <p:nvPr/>
        </p:nvPicPr>
        <p:blipFill>
          <a:blip r:embed="rId3"/>
          <a:stretch>
            <a:fillRect/>
          </a:stretch>
        </p:blipFill>
        <p:spPr>
          <a:xfrm>
            <a:off x="6768358" y="5072406"/>
            <a:ext cx="642707" cy="899272"/>
          </a:xfrm>
          <a:prstGeom prst="rect">
            <a:avLst/>
          </a:prstGeom>
        </p:spPr>
      </p:pic>
      <p:pic>
        <p:nvPicPr>
          <p:cNvPr id="6" name="Picture 5">
            <a:extLst>
              <a:ext uri="{FF2B5EF4-FFF2-40B4-BE49-F238E27FC236}">
                <a16:creationId xmlns:a16="http://schemas.microsoft.com/office/drawing/2014/main" id="{42EC3227-2BBE-D121-1FFC-BF7F4297E555}"/>
              </a:ext>
            </a:extLst>
          </p:cNvPr>
          <p:cNvPicPr>
            <a:picLocks noChangeAspect="1"/>
          </p:cNvPicPr>
          <p:nvPr/>
        </p:nvPicPr>
        <p:blipFill>
          <a:blip r:embed="rId4"/>
          <a:stretch>
            <a:fillRect/>
          </a:stretch>
        </p:blipFill>
        <p:spPr>
          <a:xfrm>
            <a:off x="6549101" y="4215379"/>
            <a:ext cx="1723927" cy="617540"/>
          </a:xfrm>
          <a:prstGeom prst="rect">
            <a:avLst/>
          </a:prstGeom>
        </p:spPr>
      </p:pic>
    </p:spTree>
    <p:extLst>
      <p:ext uri="{BB962C8B-B14F-4D97-AF65-F5344CB8AC3E}">
        <p14:creationId xmlns:p14="http://schemas.microsoft.com/office/powerpoint/2010/main" val="45228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per with writing on it&#10;&#10;Description automatically generated">
            <a:extLst>
              <a:ext uri="{FF2B5EF4-FFF2-40B4-BE49-F238E27FC236}">
                <a16:creationId xmlns:a16="http://schemas.microsoft.com/office/drawing/2014/main" id="{9256C7C7-7CF2-54A2-1FA8-A5F814619B78}"/>
              </a:ext>
            </a:extLst>
          </p:cNvPr>
          <p:cNvPicPr>
            <a:picLocks noChangeAspect="1"/>
          </p:cNvPicPr>
          <p:nvPr/>
        </p:nvPicPr>
        <p:blipFill>
          <a:blip r:embed="rId2"/>
          <a:stretch>
            <a:fillRect/>
          </a:stretch>
        </p:blipFill>
        <p:spPr>
          <a:xfrm>
            <a:off x="345476" y="501615"/>
            <a:ext cx="8453047" cy="5854769"/>
          </a:xfrm>
          <a:prstGeom prst="rect">
            <a:avLst/>
          </a:prstGeom>
        </p:spPr>
      </p:pic>
    </p:spTree>
    <p:extLst>
      <p:ext uri="{BB962C8B-B14F-4D97-AF65-F5344CB8AC3E}">
        <p14:creationId xmlns:p14="http://schemas.microsoft.com/office/powerpoint/2010/main" val="264775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7315" y="-10226"/>
            <a:ext cx="3223959" cy="1569660"/>
          </a:xfrm>
          <a:prstGeom prst="rect">
            <a:avLst/>
          </a:prstGeom>
          <a:noFill/>
        </p:spPr>
        <p:txBody>
          <a:bodyPr wrap="none" rtlCol="0">
            <a:spAutoFit/>
          </a:bodyPr>
          <a:lstStyle/>
          <a:p>
            <a:r>
              <a:rPr lang="en-US" sz="9600" b="1">
                <a:latin typeface="Kinetic Letters" panose="00000500000000000000" pitchFamily="50" charset="0"/>
              </a:rPr>
              <a:t>Reading</a:t>
            </a:r>
          </a:p>
        </p:txBody>
      </p:sp>
      <p:sp>
        <p:nvSpPr>
          <p:cNvPr id="5" name="TextBox 4"/>
          <p:cNvSpPr txBox="1"/>
          <p:nvPr/>
        </p:nvSpPr>
        <p:spPr>
          <a:xfrm>
            <a:off x="1067217" y="1531048"/>
            <a:ext cx="2052165" cy="830997"/>
          </a:xfrm>
          <a:prstGeom prst="rect">
            <a:avLst/>
          </a:prstGeom>
          <a:noFill/>
        </p:spPr>
        <p:txBody>
          <a:bodyPr wrap="none" rtlCol="0">
            <a:spAutoFit/>
          </a:bodyPr>
          <a:lstStyle/>
          <a:p>
            <a:r>
              <a:rPr lang="en-US" sz="2400" b="1">
                <a:latin typeface="Kinetic Letters" panose="00000500000000000000" pitchFamily="50" charset="0"/>
              </a:rPr>
              <a:t>We want children to</a:t>
            </a:r>
          </a:p>
          <a:p>
            <a:r>
              <a:rPr lang="en-US" sz="2400" b="1">
                <a:latin typeface="Kinetic Letters" panose="00000500000000000000" pitchFamily="50" charset="0"/>
              </a:rPr>
              <a:t> love reading</a:t>
            </a:r>
          </a:p>
        </p:txBody>
      </p:sp>
      <p:sp>
        <p:nvSpPr>
          <p:cNvPr id="6" name="TextBox 5"/>
          <p:cNvSpPr txBox="1"/>
          <p:nvPr/>
        </p:nvSpPr>
        <p:spPr>
          <a:xfrm>
            <a:off x="1266216" y="4208091"/>
            <a:ext cx="2007281" cy="830997"/>
          </a:xfrm>
          <a:prstGeom prst="rect">
            <a:avLst/>
          </a:prstGeom>
          <a:noFill/>
        </p:spPr>
        <p:txBody>
          <a:bodyPr wrap="none" rtlCol="0">
            <a:spAutoFit/>
          </a:bodyPr>
          <a:lstStyle/>
          <a:p>
            <a:r>
              <a:rPr lang="en-US" sz="2400" b="1">
                <a:latin typeface="Kinetic Letters" panose="00000500000000000000" pitchFamily="50" charset="0"/>
              </a:rPr>
              <a:t>Reading should be </a:t>
            </a:r>
          </a:p>
          <a:p>
            <a:r>
              <a:rPr lang="en-US" sz="2400" b="1">
                <a:latin typeface="Kinetic Letters" panose="00000500000000000000" pitchFamily="50" charset="0"/>
              </a:rPr>
              <a:t>enjoyable</a:t>
            </a:r>
          </a:p>
        </p:txBody>
      </p:sp>
      <p:sp>
        <p:nvSpPr>
          <p:cNvPr id="7" name="TextBox 6"/>
          <p:cNvSpPr txBox="1"/>
          <p:nvPr/>
        </p:nvSpPr>
        <p:spPr>
          <a:xfrm>
            <a:off x="5443283" y="3735807"/>
            <a:ext cx="2637260" cy="1200329"/>
          </a:xfrm>
          <a:prstGeom prst="rect">
            <a:avLst/>
          </a:prstGeom>
          <a:noFill/>
        </p:spPr>
        <p:txBody>
          <a:bodyPr wrap="none" rtlCol="0">
            <a:spAutoFit/>
          </a:bodyPr>
          <a:lstStyle/>
          <a:p>
            <a:r>
              <a:rPr lang="en-US" sz="2400" b="1">
                <a:latin typeface="Kinetic Letters" panose="00000500000000000000" pitchFamily="50" charset="0"/>
              </a:rPr>
              <a:t>We want children to read </a:t>
            </a:r>
          </a:p>
          <a:p>
            <a:r>
              <a:rPr lang="en-US" sz="2400" b="1">
                <a:latin typeface="Kinetic Letters" panose="00000500000000000000" pitchFamily="50" charset="0"/>
              </a:rPr>
              <a:t>for pleasure and be life </a:t>
            </a:r>
          </a:p>
          <a:p>
            <a:r>
              <a:rPr lang="en-US" sz="2400" b="1">
                <a:latin typeface="Kinetic Letters" panose="00000500000000000000" pitchFamily="50" charset="0"/>
              </a:rPr>
              <a:t>long readers</a:t>
            </a:r>
          </a:p>
        </p:txBody>
      </p:sp>
      <p:sp>
        <p:nvSpPr>
          <p:cNvPr id="8" name="TextBox 7"/>
          <p:cNvSpPr txBox="1"/>
          <p:nvPr/>
        </p:nvSpPr>
        <p:spPr>
          <a:xfrm>
            <a:off x="5443283" y="1447292"/>
            <a:ext cx="2771913" cy="830997"/>
          </a:xfrm>
          <a:prstGeom prst="rect">
            <a:avLst/>
          </a:prstGeom>
          <a:noFill/>
        </p:spPr>
        <p:txBody>
          <a:bodyPr wrap="none" rtlCol="0">
            <a:spAutoFit/>
          </a:bodyPr>
          <a:lstStyle/>
          <a:p>
            <a:r>
              <a:rPr lang="en-US" sz="2400" b="1">
                <a:latin typeface="Kinetic Letters" panose="00000500000000000000" pitchFamily="50" charset="0"/>
              </a:rPr>
              <a:t>Learning to read should be</a:t>
            </a:r>
          </a:p>
          <a:p>
            <a:r>
              <a:rPr lang="en-US" sz="2400" b="1">
                <a:latin typeface="Kinetic Letters" panose="00000500000000000000" pitchFamily="50" charset="0"/>
              </a:rPr>
              <a:t> a positive experience</a:t>
            </a:r>
          </a:p>
        </p:txBody>
      </p:sp>
      <p:pic>
        <p:nvPicPr>
          <p:cNvPr id="13" name="Picture 1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060" y="2068265"/>
            <a:ext cx="2361223" cy="2268424"/>
          </a:xfrm>
          <a:prstGeom prst="rect">
            <a:avLst/>
          </a:prstGeom>
        </p:spPr>
      </p:pic>
      <p:sp>
        <p:nvSpPr>
          <p:cNvPr id="15" name="TextBox 14"/>
          <p:cNvSpPr txBox="1"/>
          <p:nvPr/>
        </p:nvSpPr>
        <p:spPr>
          <a:xfrm>
            <a:off x="2269857" y="5616935"/>
            <a:ext cx="5522666" cy="646331"/>
          </a:xfrm>
          <a:prstGeom prst="rect">
            <a:avLst/>
          </a:prstGeom>
          <a:noFill/>
        </p:spPr>
        <p:txBody>
          <a:bodyPr wrap="none" rtlCol="0">
            <a:spAutoFit/>
          </a:bodyPr>
          <a:lstStyle/>
          <a:p>
            <a:r>
              <a:rPr lang="en-US">
                <a:solidFill>
                  <a:srgbClr val="3366FF"/>
                </a:solidFill>
                <a:latin typeface="Bradley Hand ITC" panose="03070402050302030203" pitchFamily="66" charset="0"/>
              </a:rPr>
              <a:t>Reading underpins children’s access to the curriculum </a:t>
            </a:r>
          </a:p>
          <a:p>
            <a:r>
              <a:rPr lang="en-US">
                <a:solidFill>
                  <a:srgbClr val="3366FF"/>
                </a:solidFill>
                <a:latin typeface="Bradley Hand ITC" panose="03070402050302030203" pitchFamily="66" charset="0"/>
              </a:rPr>
              <a:t>and clearly impacts on their achievement</a:t>
            </a:r>
          </a:p>
        </p:txBody>
      </p:sp>
    </p:spTree>
    <p:extLst>
      <p:ext uri="{BB962C8B-B14F-4D97-AF65-F5344CB8AC3E}">
        <p14:creationId xmlns:p14="http://schemas.microsoft.com/office/powerpoint/2010/main" val="31073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168" y="630838"/>
            <a:ext cx="8245052" cy="3539430"/>
          </a:xfrm>
          <a:prstGeom prst="rect">
            <a:avLst/>
          </a:prstGeom>
          <a:noFill/>
        </p:spPr>
        <p:txBody>
          <a:bodyPr wrap="square" rtlCol="0">
            <a:spAutoFit/>
          </a:bodyPr>
          <a:lstStyle/>
          <a:p>
            <a:pPr algn="ctr"/>
            <a:r>
              <a:rPr lang="en-US" sz="2800" b="1">
                <a:latin typeface="Kinetic Letters" panose="00000500000000000000" pitchFamily="50" charset="0"/>
              </a:rPr>
              <a:t>Once children have a secure knowledge of a number of</a:t>
            </a:r>
          </a:p>
          <a:p>
            <a:pPr algn="ctr"/>
            <a:r>
              <a:rPr lang="en-US" sz="2800" b="1">
                <a:latin typeface="Kinetic Letters" panose="00000500000000000000" pitchFamily="50" charset="0"/>
              </a:rPr>
              <a:t>GPC’s (Grapheme Phoneme Correspondences)</a:t>
            </a:r>
          </a:p>
          <a:p>
            <a:pPr algn="ctr"/>
            <a:r>
              <a:rPr lang="en-US" sz="2800" b="1">
                <a:latin typeface="Kinetic Letters" panose="00000500000000000000" pitchFamily="50" charset="0"/>
              </a:rPr>
              <a:t>and are confidently blending, they will be ready for </a:t>
            </a:r>
          </a:p>
          <a:p>
            <a:pPr algn="ctr"/>
            <a:r>
              <a:rPr lang="en-US" sz="2800" b="1">
                <a:latin typeface="Kinetic Letters" panose="00000500000000000000" pitchFamily="50" charset="0"/>
              </a:rPr>
              <a:t>reading books.</a:t>
            </a:r>
            <a:endParaRPr lang="en-US" sz="2800">
              <a:latin typeface="Kinetic Letters" panose="00000500000000000000" pitchFamily="50" charset="0"/>
            </a:endParaRPr>
          </a:p>
          <a:p>
            <a:pPr algn="ctr"/>
            <a:endParaRPr lang="en-US" sz="2800">
              <a:latin typeface="Kinetic Letters" panose="00000500000000000000" pitchFamily="50" charset="0"/>
            </a:endParaRPr>
          </a:p>
          <a:p>
            <a:pPr algn="ctr"/>
            <a:r>
              <a:rPr lang="en-US" sz="2800" b="1">
                <a:latin typeface="Kinetic Letters" panose="00000500000000000000" pitchFamily="50" charset="0"/>
              </a:rPr>
              <a:t>Prior to this they may have wordless books which develop</a:t>
            </a:r>
          </a:p>
          <a:p>
            <a:pPr algn="ctr"/>
            <a:r>
              <a:rPr lang="en-US" sz="2800" b="1">
                <a:latin typeface="Kinetic Letters" panose="00000500000000000000" pitchFamily="50" charset="0"/>
              </a:rPr>
              <a:t>great language skills and teach children the layout of books</a:t>
            </a:r>
          </a:p>
          <a:p>
            <a:pPr algn="ctr"/>
            <a:r>
              <a:rPr lang="en-US" sz="2800" b="1">
                <a:latin typeface="Kinetic Letters" panose="00000500000000000000" pitchFamily="50" charset="0"/>
              </a:rPr>
              <a:t>and how to handle books</a:t>
            </a:r>
          </a:p>
        </p:txBody>
      </p:sp>
      <p:pic>
        <p:nvPicPr>
          <p:cNvPr id="6" name="Picture 5" descr="x500_c2a649fc-eedf-4e04-859a-987ae534fbee_600x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68" y="4519002"/>
            <a:ext cx="1648341" cy="1559331"/>
          </a:xfrm>
          <a:prstGeom prst="rect">
            <a:avLst/>
          </a:prstGeom>
        </p:spPr>
      </p:pic>
      <p:pic>
        <p:nvPicPr>
          <p:cNvPr id="7" name="Picture 6" descr="x500_937ce1c2-a586-437a-92b3-aff4249770f7_600x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069" y="4519002"/>
            <a:ext cx="1619263" cy="1531823"/>
          </a:xfrm>
          <a:prstGeom prst="rect">
            <a:avLst/>
          </a:prstGeom>
        </p:spPr>
      </p:pic>
      <p:pic>
        <p:nvPicPr>
          <p:cNvPr id="8" name="Picture 7" descr="x500_2bc7c73f-0e05-4c9b-8c60-96ea2f6917ff_600x6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397" y="4601059"/>
            <a:ext cx="1558306" cy="1477274"/>
          </a:xfrm>
          <a:prstGeom prst="rect">
            <a:avLst/>
          </a:prstGeom>
        </p:spPr>
      </p:pic>
    </p:spTree>
    <p:extLst>
      <p:ext uri="{BB962C8B-B14F-4D97-AF65-F5344CB8AC3E}">
        <p14:creationId xmlns:p14="http://schemas.microsoft.com/office/powerpoint/2010/main" val="168406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03" y="109098"/>
            <a:ext cx="2717777" cy="1358889"/>
          </a:xfrm>
          <a:prstGeom prst="rect">
            <a:avLst/>
          </a:prstGeom>
        </p:spPr>
      </p:pic>
      <p:sp>
        <p:nvSpPr>
          <p:cNvPr id="7" name="TextBox 6"/>
          <p:cNvSpPr txBox="1"/>
          <p:nvPr/>
        </p:nvSpPr>
        <p:spPr>
          <a:xfrm>
            <a:off x="3404723" y="480182"/>
            <a:ext cx="4017446" cy="830997"/>
          </a:xfrm>
          <a:prstGeom prst="rect">
            <a:avLst/>
          </a:prstGeom>
          <a:noFill/>
        </p:spPr>
        <p:txBody>
          <a:bodyPr wrap="none" rtlCol="0">
            <a:spAutoFit/>
          </a:bodyPr>
          <a:lstStyle/>
          <a:p>
            <a:r>
              <a:rPr lang="en-US" sz="4800">
                <a:latin typeface="Kinetic Letters" panose="00000500000000000000" pitchFamily="50" charset="0"/>
              </a:rPr>
              <a:t>How we teach reading</a:t>
            </a:r>
          </a:p>
        </p:txBody>
      </p:sp>
      <p:sp>
        <p:nvSpPr>
          <p:cNvPr id="14" name="TextBox 13"/>
          <p:cNvSpPr txBox="1"/>
          <p:nvPr/>
        </p:nvSpPr>
        <p:spPr>
          <a:xfrm>
            <a:off x="542630" y="3443250"/>
            <a:ext cx="2871299" cy="523220"/>
          </a:xfrm>
          <a:prstGeom prst="rect">
            <a:avLst/>
          </a:prstGeom>
          <a:noFill/>
        </p:spPr>
        <p:txBody>
          <a:bodyPr wrap="none" rtlCol="0">
            <a:spAutoFit/>
          </a:bodyPr>
          <a:lstStyle/>
          <a:p>
            <a:r>
              <a:rPr lang="en-US" sz="2800">
                <a:latin typeface="Kinetic Letters" panose="00000500000000000000" pitchFamily="50" charset="0"/>
              </a:rPr>
              <a:t>Timetabled 3 times a week</a:t>
            </a:r>
          </a:p>
        </p:txBody>
      </p:sp>
      <p:sp>
        <p:nvSpPr>
          <p:cNvPr id="17" name="TextBox 16"/>
          <p:cNvSpPr txBox="1"/>
          <p:nvPr/>
        </p:nvSpPr>
        <p:spPr>
          <a:xfrm>
            <a:off x="483319" y="4277154"/>
            <a:ext cx="3135795" cy="954107"/>
          </a:xfrm>
          <a:prstGeom prst="rect">
            <a:avLst/>
          </a:prstGeom>
          <a:noFill/>
        </p:spPr>
        <p:txBody>
          <a:bodyPr wrap="none" rtlCol="0">
            <a:spAutoFit/>
          </a:bodyPr>
          <a:lstStyle/>
          <a:p>
            <a:r>
              <a:rPr lang="en-US" sz="2800">
                <a:latin typeface="Kinetic Letters" panose="00000500000000000000" pitchFamily="50" charset="0"/>
              </a:rPr>
              <a:t>Taught by trained teacher or</a:t>
            </a:r>
          </a:p>
          <a:p>
            <a:r>
              <a:rPr lang="en-US" sz="2800">
                <a:latin typeface="Kinetic Letters" panose="00000500000000000000" pitchFamily="50" charset="0"/>
              </a:rPr>
              <a:t> teaching assistant</a:t>
            </a:r>
          </a:p>
        </p:txBody>
      </p:sp>
      <p:sp>
        <p:nvSpPr>
          <p:cNvPr id="21" name="TextBox 20"/>
          <p:cNvSpPr txBox="1"/>
          <p:nvPr/>
        </p:nvSpPr>
        <p:spPr>
          <a:xfrm>
            <a:off x="542630" y="5545443"/>
            <a:ext cx="2544286" cy="523220"/>
          </a:xfrm>
          <a:prstGeom prst="rect">
            <a:avLst/>
          </a:prstGeom>
          <a:noFill/>
        </p:spPr>
        <p:txBody>
          <a:bodyPr wrap="none" rtlCol="0">
            <a:spAutoFit/>
          </a:bodyPr>
          <a:lstStyle/>
          <a:p>
            <a:r>
              <a:rPr lang="en-US" sz="2800">
                <a:latin typeface="Kinetic Letters" panose="00000500000000000000" pitchFamily="50" charset="0"/>
              </a:rPr>
              <a:t>Taught in small groups</a:t>
            </a:r>
          </a:p>
        </p:txBody>
      </p:sp>
      <p:sp>
        <p:nvSpPr>
          <p:cNvPr id="23" name="TextBox 22"/>
          <p:cNvSpPr txBox="1"/>
          <p:nvPr/>
        </p:nvSpPr>
        <p:spPr>
          <a:xfrm>
            <a:off x="5625615" y="3183607"/>
            <a:ext cx="1741182" cy="646331"/>
          </a:xfrm>
          <a:prstGeom prst="rect">
            <a:avLst/>
          </a:prstGeom>
          <a:noFill/>
        </p:spPr>
        <p:txBody>
          <a:bodyPr wrap="none" rtlCol="0">
            <a:spAutoFit/>
          </a:bodyPr>
          <a:lstStyle/>
          <a:p>
            <a:r>
              <a:rPr lang="en-US" sz="3600" b="1">
                <a:latin typeface="Kinetic Letters" panose="00000500000000000000" pitchFamily="50" charset="0"/>
              </a:rPr>
              <a:t>Books are </a:t>
            </a:r>
            <a:r>
              <a:rPr lang="en-US" sz="2000">
                <a:solidFill>
                  <a:srgbClr val="3366FF"/>
                </a:solidFill>
                <a:latin typeface="Bradley Hand ITC" panose="03070402050302030203" pitchFamily="66" charset="0"/>
              </a:rPr>
              <a:t>:</a:t>
            </a:r>
          </a:p>
        </p:txBody>
      </p:sp>
      <p:sp>
        <p:nvSpPr>
          <p:cNvPr id="25" name="Rectangle 24"/>
          <p:cNvSpPr/>
          <p:nvPr/>
        </p:nvSpPr>
        <p:spPr>
          <a:xfrm>
            <a:off x="5247861" y="3842256"/>
            <a:ext cx="3241486" cy="1815882"/>
          </a:xfrm>
          <a:prstGeom prst="rect">
            <a:avLst/>
          </a:prstGeom>
        </p:spPr>
        <p:txBody>
          <a:bodyPr wrap="square">
            <a:spAutoFit/>
          </a:bodyPr>
          <a:lstStyle/>
          <a:p>
            <a:r>
              <a:rPr lang="en-US" sz="2800" b="1">
                <a:latin typeface="Kinetic Letters" panose="00000500000000000000" pitchFamily="50" charset="0"/>
              </a:rPr>
              <a:t>matched to children’s</a:t>
            </a:r>
          </a:p>
          <a:p>
            <a:r>
              <a:rPr lang="en-US" sz="2800" b="1">
                <a:latin typeface="Kinetic Letters" panose="00000500000000000000" pitchFamily="50" charset="0"/>
              </a:rPr>
              <a:t>secure phonic knowledge </a:t>
            </a:r>
          </a:p>
          <a:p>
            <a:r>
              <a:rPr lang="en-US" sz="2800" b="1">
                <a:latin typeface="Kinetic Letters" panose="00000500000000000000" pitchFamily="50" charset="0"/>
              </a:rPr>
              <a:t>and word reading and sent home.</a:t>
            </a:r>
          </a:p>
        </p:txBody>
      </p:sp>
      <p:sp>
        <p:nvSpPr>
          <p:cNvPr id="2" name="TextBox 1">
            <a:extLst>
              <a:ext uri="{FF2B5EF4-FFF2-40B4-BE49-F238E27FC236}">
                <a16:creationId xmlns:a16="http://schemas.microsoft.com/office/drawing/2014/main" id="{9AA33F7E-6057-EA9B-6D24-8F577AE1FB41}"/>
              </a:ext>
            </a:extLst>
          </p:cNvPr>
          <p:cNvSpPr txBox="1"/>
          <p:nvPr/>
        </p:nvSpPr>
        <p:spPr>
          <a:xfrm>
            <a:off x="861391" y="1881809"/>
            <a:ext cx="6876444" cy="1077218"/>
          </a:xfrm>
          <a:prstGeom prst="rect">
            <a:avLst/>
          </a:prstGeom>
          <a:noFill/>
        </p:spPr>
        <p:txBody>
          <a:bodyPr wrap="square" rtlCol="0">
            <a:spAutoFit/>
          </a:bodyPr>
          <a:lstStyle/>
          <a:p>
            <a:r>
              <a:rPr lang="en-GB" sz="3200">
                <a:latin typeface="Kinetic Letters" panose="00000500000000000000" pitchFamily="50" charset="0"/>
              </a:rPr>
              <a:t>Through the daily phonics session which is then put into context and reinforced through reading practice sessions.</a:t>
            </a:r>
          </a:p>
        </p:txBody>
      </p:sp>
    </p:spTree>
    <p:extLst>
      <p:ext uri="{BB962C8B-B14F-4D97-AF65-F5344CB8AC3E}">
        <p14:creationId xmlns:p14="http://schemas.microsoft.com/office/powerpoint/2010/main" val="134285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9987A-5DE9-0F4E-8665-7BDCAB35A580}"/>
              </a:ext>
            </a:extLst>
          </p:cNvPr>
          <p:cNvSpPr>
            <a:spLocks noGrp="1"/>
          </p:cNvSpPr>
          <p:nvPr>
            <p:ph type="body" sz="quarter" idx="10"/>
          </p:nvPr>
        </p:nvSpPr>
        <p:spPr/>
        <p:txBody>
          <a:bodyPr vert="horz" lIns="68580" tIns="34290" rIns="68580" bIns="34290" rtlCol="0" anchor="ctr" anchorCtr="0">
            <a:normAutofit/>
          </a:bodyPr>
          <a:lstStyle/>
          <a:p>
            <a:pPr eaLnBrk="1" hangingPunct="1"/>
            <a:r>
              <a:rPr lang="en-US" sz="3150"/>
              <a:t>A love of reading is the biggest indicator of future academic success.</a:t>
            </a:r>
          </a:p>
          <a:p>
            <a:pPr eaLnBrk="1" hangingPunct="1"/>
            <a:r>
              <a:rPr lang="en-US" sz="1200"/>
              <a:t>OECD (</a:t>
            </a:r>
            <a:r>
              <a:rPr lang="en-GB" sz="1200" b="0"/>
              <a:t>The Organisation for Economic Co-operation and Development)</a:t>
            </a:r>
            <a:endParaRPr lang="en-US" sz="1200"/>
          </a:p>
        </p:txBody>
      </p:sp>
    </p:spTree>
    <p:extLst>
      <p:ext uri="{BB962C8B-B14F-4D97-AF65-F5344CB8AC3E}">
        <p14:creationId xmlns:p14="http://schemas.microsoft.com/office/powerpoint/2010/main" val="6761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8052" y="620634"/>
            <a:ext cx="8375374" cy="5909310"/>
          </a:xfrm>
          <a:prstGeom prst="rect">
            <a:avLst/>
          </a:prstGeom>
          <a:noFill/>
        </p:spPr>
        <p:txBody>
          <a:bodyPr wrap="square" rtlCol="0">
            <a:spAutoFit/>
          </a:bodyPr>
          <a:lstStyle/>
          <a:p>
            <a:r>
              <a:rPr lang="en-US" sz="2000" b="1">
                <a:latin typeface="Kinetic Letters" panose="00000500000000000000" pitchFamily="50" charset="0"/>
              </a:rPr>
              <a:t>Reading Practice Books are carefully matched so children can read </a:t>
            </a:r>
          </a:p>
          <a:p>
            <a:r>
              <a:rPr lang="en-US" sz="2000" b="1">
                <a:latin typeface="Kinetic Letters" panose="00000500000000000000" pitchFamily="50" charset="0"/>
              </a:rPr>
              <a:t>fluently and independently</a:t>
            </a:r>
          </a:p>
          <a:p>
            <a:endParaRPr lang="en-US" sz="2000" b="1">
              <a:latin typeface="Kinetic Letters" panose="00000500000000000000" pitchFamily="50" charset="0"/>
            </a:endParaRPr>
          </a:p>
          <a:p>
            <a:r>
              <a:rPr lang="en-GB" sz="2000" b="1">
                <a:latin typeface="Kinetic Letters" panose="00000500000000000000" pitchFamily="50" charset="0"/>
              </a:rPr>
              <a:t>The sessions each week will follow an order starting with :-</a:t>
            </a:r>
            <a:endParaRPr lang="en-US" sz="2000" b="1">
              <a:latin typeface="Kinetic Letters" panose="00000500000000000000" pitchFamily="50" charset="0"/>
            </a:endParaRPr>
          </a:p>
          <a:p>
            <a:endParaRPr lang="en-US" sz="2000" b="1">
              <a:latin typeface="Kinetic Letters" panose="00000500000000000000" pitchFamily="50" charset="0"/>
            </a:endParaRPr>
          </a:p>
          <a:p>
            <a:pPr marL="342900" indent="-342900">
              <a:buAutoNum type="arabicPeriod"/>
            </a:pPr>
            <a:r>
              <a:rPr lang="en-US" sz="2000" b="1">
                <a:latin typeface="Kinetic Letters" panose="00000500000000000000" pitchFamily="50" charset="0"/>
              </a:rPr>
              <a:t>Decoding</a:t>
            </a:r>
          </a:p>
          <a:p>
            <a:pPr marL="342900" indent="-342900">
              <a:buAutoNum type="arabicPeriod"/>
            </a:pPr>
            <a:endParaRPr lang="en-US" sz="2000" b="1">
              <a:latin typeface="Kinetic Letters" panose="00000500000000000000" pitchFamily="50" charset="0"/>
            </a:endParaRPr>
          </a:p>
          <a:p>
            <a:pPr marL="342900" indent="-342900">
              <a:buAutoNum type="arabicPeriod"/>
            </a:pPr>
            <a:endParaRPr lang="en-US" sz="2000" b="1">
              <a:latin typeface="Kinetic Letters" panose="00000500000000000000" pitchFamily="50" charset="0"/>
            </a:endParaRPr>
          </a:p>
          <a:p>
            <a:pPr marL="342900" indent="-342900">
              <a:buAutoNum type="arabicPeriod"/>
            </a:pPr>
            <a:r>
              <a:rPr lang="en-US" sz="2000" b="1">
                <a:latin typeface="Kinetic Letters" panose="00000500000000000000" pitchFamily="50" charset="0"/>
              </a:rPr>
              <a:t>Prosody</a:t>
            </a:r>
          </a:p>
          <a:p>
            <a:r>
              <a:rPr lang="en-US" sz="2000" b="1">
                <a:latin typeface="Kinetic Letters" panose="00000500000000000000" pitchFamily="50" charset="0"/>
              </a:rPr>
              <a:t>      (intonation, expression)</a:t>
            </a:r>
          </a:p>
          <a:p>
            <a:pPr marL="342900" indent="-342900">
              <a:buAutoNum type="arabicPeriod"/>
            </a:pPr>
            <a:endParaRPr lang="en-US" sz="2000" b="1">
              <a:latin typeface="Kinetic Letters" panose="00000500000000000000" pitchFamily="50" charset="0"/>
            </a:endParaRPr>
          </a:p>
          <a:p>
            <a:r>
              <a:rPr lang="en-US" sz="2000" b="1">
                <a:latin typeface="Kinetic Letters" panose="00000500000000000000" pitchFamily="50" charset="0"/>
              </a:rPr>
              <a:t>3.   Comprehension</a:t>
            </a:r>
          </a:p>
          <a:p>
            <a:pPr marL="342900" indent="-342900">
              <a:buAutoNum type="arabicPeriod"/>
            </a:pPr>
            <a:endParaRPr lang="en-US" sz="2000" b="1">
              <a:latin typeface="Kinetic Letters" panose="00000500000000000000" pitchFamily="50" charset="0"/>
            </a:endParaRPr>
          </a:p>
          <a:p>
            <a:r>
              <a:rPr lang="en-US" sz="2000" b="1">
                <a:latin typeface="Kinetic Letters" panose="00000500000000000000" pitchFamily="50" charset="0"/>
              </a:rPr>
              <a:t>When children take their book home to read they should be 95% fluent.</a:t>
            </a:r>
          </a:p>
          <a:p>
            <a:r>
              <a:rPr lang="en-US" sz="2000" b="1">
                <a:latin typeface="Kinetic Letters" panose="00000500000000000000" pitchFamily="50" charset="0"/>
              </a:rPr>
              <a:t>Please do not worry that a book is too easy </a:t>
            </a:r>
            <a:r>
              <a:rPr lang="mr-IN" sz="2000" b="1">
                <a:latin typeface="Kinetic Letters" panose="00000500000000000000" pitchFamily="50" charset="0"/>
              </a:rPr>
              <a:t>–</a:t>
            </a:r>
            <a:r>
              <a:rPr lang="en-US" sz="2000" b="1">
                <a:latin typeface="Kinetic Letters" panose="00000500000000000000" pitchFamily="50" charset="0"/>
              </a:rPr>
              <a:t> your child needs to develop</a:t>
            </a:r>
          </a:p>
          <a:p>
            <a:r>
              <a:rPr lang="en-US" sz="2000" b="1">
                <a:latin typeface="Kinetic Letters" panose="00000500000000000000" pitchFamily="50" charset="0"/>
              </a:rPr>
              <a:t>fluency and confidence in reading.  Re-reading a book  they have had before</a:t>
            </a:r>
          </a:p>
          <a:p>
            <a:r>
              <a:rPr lang="en-US" sz="2000" b="1">
                <a:latin typeface="Kinetic Letters" panose="00000500000000000000" pitchFamily="50" charset="0"/>
              </a:rPr>
              <a:t>helps develop fluency </a:t>
            </a:r>
            <a:r>
              <a:rPr lang="mr-IN" sz="2000" b="1">
                <a:latin typeface="Kinetic Letters" panose="00000500000000000000" pitchFamily="50" charset="0"/>
              </a:rPr>
              <a:t>–</a:t>
            </a:r>
            <a:r>
              <a:rPr lang="en-US" sz="2000" b="1">
                <a:latin typeface="Kinetic Letters" panose="00000500000000000000" pitchFamily="50" charset="0"/>
              </a:rPr>
              <a:t> this is the goal.</a:t>
            </a:r>
          </a:p>
          <a:p>
            <a:endParaRPr lang="en-US" sz="2000" b="1">
              <a:latin typeface="Kinetic Letters" panose="00000500000000000000" pitchFamily="50" charset="0"/>
            </a:endParaRPr>
          </a:p>
          <a:p>
            <a:r>
              <a:rPr lang="en-US" sz="2000" b="1">
                <a:latin typeface="Kinetic Letters" panose="00000500000000000000" pitchFamily="50" charset="0"/>
              </a:rPr>
              <a:t>Celebrate their success!!!</a:t>
            </a:r>
          </a:p>
        </p:txBody>
      </p:sp>
      <p:pic>
        <p:nvPicPr>
          <p:cNvPr id="7" name="Picture 6"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052" y="2277860"/>
            <a:ext cx="3154731" cy="1828675"/>
          </a:xfrm>
          <a:prstGeom prst="rect">
            <a:avLst/>
          </a:prstGeom>
        </p:spPr>
      </p:pic>
    </p:spTree>
    <p:extLst>
      <p:ext uri="{BB962C8B-B14F-4D97-AF65-F5344CB8AC3E}">
        <p14:creationId xmlns:p14="http://schemas.microsoft.com/office/powerpoint/2010/main" val="193141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095E68-ECAD-B63C-6E26-CC7D4FC55BB2}"/>
              </a:ext>
            </a:extLst>
          </p:cNvPr>
          <p:cNvSpPr txBox="1"/>
          <p:nvPr/>
        </p:nvSpPr>
        <p:spPr>
          <a:xfrm>
            <a:off x="516835" y="410817"/>
            <a:ext cx="8282608" cy="6278898"/>
          </a:xfrm>
          <a:prstGeom prst="rect">
            <a:avLst/>
          </a:prstGeom>
          <a:noFill/>
        </p:spPr>
        <p:txBody>
          <a:bodyPr wrap="square">
            <a:spAutoFit/>
          </a:bodyPr>
          <a:lstStyle/>
          <a:p>
            <a:pPr algn="ctr">
              <a:lnSpc>
                <a:spcPct val="115000"/>
              </a:lnSpc>
              <a:spcAft>
                <a:spcPts val="1000"/>
              </a:spcAft>
            </a:pPr>
            <a:r>
              <a:rPr lang="en-GB" sz="2800" b="1">
                <a:effectLst/>
                <a:latin typeface="Kinetic Letters" panose="00000500000000000000" pitchFamily="50" charset="0"/>
                <a:ea typeface="Calibri" panose="020F0502020204030204" pitchFamily="34" charset="0"/>
                <a:cs typeface="Calibri" panose="020F0502020204030204" pitchFamily="34" charset="0"/>
              </a:rPr>
              <a:t>Reception and year 1</a:t>
            </a:r>
            <a:endParaRPr lang="en-GB" sz="2800">
              <a:effectLst/>
              <a:latin typeface="Kinetic Letters" panose="00000500000000000000" pitchFamily="50" charset="0"/>
              <a:ea typeface="Calibri" panose="020F0502020204030204" pitchFamily="34" charset="0"/>
              <a:cs typeface="Times New Roman" panose="02020603050405020304" pitchFamily="18" charset="0"/>
            </a:endParaRPr>
          </a:p>
          <a:p>
            <a:pPr>
              <a:lnSpc>
                <a:spcPct val="115000"/>
              </a:lnSpc>
              <a:spcAft>
                <a:spcPts val="1000"/>
              </a:spcAft>
            </a:pPr>
            <a:r>
              <a:rPr lang="en-GB" sz="2800">
                <a:effectLst/>
                <a:latin typeface="Kinetic Letters" panose="00000500000000000000" pitchFamily="50" charset="0"/>
                <a:ea typeface="Calibri" panose="020F0502020204030204" pitchFamily="34" charset="0"/>
                <a:cs typeface="Calibri" panose="020F0502020204030204" pitchFamily="34" charset="0"/>
              </a:rPr>
              <a:t>There are three types of books that your child </a:t>
            </a:r>
            <a:r>
              <a:rPr lang="en-GB" sz="2800">
                <a:latin typeface="Kinetic Letters" panose="00000500000000000000" pitchFamily="50" charset="0"/>
                <a:ea typeface="Calibri" panose="020F0502020204030204" pitchFamily="34" charset="0"/>
                <a:cs typeface="Calibri" panose="020F0502020204030204" pitchFamily="34" charset="0"/>
              </a:rPr>
              <a:t>will</a:t>
            </a:r>
            <a:r>
              <a:rPr lang="en-GB" sz="2800">
                <a:effectLst/>
                <a:latin typeface="Kinetic Letters" panose="00000500000000000000" pitchFamily="50" charset="0"/>
                <a:ea typeface="Calibri" panose="020F0502020204030204" pitchFamily="34" charset="0"/>
                <a:cs typeface="Calibri" panose="020F0502020204030204" pitchFamily="34" charset="0"/>
              </a:rPr>
              <a:t> bring home:</a:t>
            </a:r>
            <a:endParaRPr lang="en-GB" sz="2800">
              <a:effectLst/>
              <a:latin typeface="Kinetic Letters" panose="00000500000000000000" pitchFamily="50" charset="0"/>
              <a:ea typeface="Calibri" panose="020F0502020204030204" pitchFamily="34" charset="0"/>
              <a:cs typeface="Times New Roman" panose="02020603050405020304" pitchFamily="18" charset="0"/>
            </a:endParaRPr>
          </a:p>
          <a:p>
            <a:pPr>
              <a:lnSpc>
                <a:spcPct val="115000"/>
              </a:lnSpc>
              <a:spcAft>
                <a:spcPts val="1000"/>
              </a:spcAft>
            </a:pPr>
            <a:r>
              <a:rPr lang="en-GB" sz="2800" b="1">
                <a:effectLst/>
                <a:latin typeface="Kinetic Letters" panose="00000500000000000000" pitchFamily="50" charset="0"/>
                <a:ea typeface="Calibri" panose="020F0502020204030204" pitchFamily="34" charset="0"/>
                <a:cs typeface="Calibri" panose="020F0502020204030204" pitchFamily="34" charset="0"/>
              </a:rPr>
              <a:t>A practice reading book. </a:t>
            </a:r>
            <a:r>
              <a:rPr lang="en-GB" sz="2800">
                <a:effectLst/>
                <a:latin typeface="Kinetic Letters" panose="00000500000000000000" pitchFamily="50" charset="0"/>
                <a:ea typeface="Calibri" panose="020F0502020204030204" pitchFamily="34" charset="0"/>
                <a:cs typeface="Calibri" panose="020F0502020204030204" pitchFamily="34" charset="0"/>
              </a:rPr>
              <a:t>This will be at the correct phonic stage for your child. They should be able to read this fluently and independently, the aim is that by the end of the week they are sight reading the book. This book has been carefully matched to your child’s current reading level. If your child is reading it with little help, please don’t worry that it’s too easy – your child needs to develop fluency and confidence in reading. They will take this book home at the beginning of the week, it will need to be in school everyday as they will be using it during their daily group practice reading sessions. Listen to them read the book. This will be written in your child’s reading record on a Monday with the title and practice reading book alongside. </a:t>
            </a:r>
            <a:endParaRPr lang="en-GB" sz="2800">
              <a:effectLst/>
              <a:latin typeface="Kinetic Letters" panose="000005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49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74ABF-154B-D3C6-AB83-1A4E792932EE}"/>
              </a:ext>
            </a:extLst>
          </p:cNvPr>
          <p:cNvSpPr txBox="1"/>
          <p:nvPr/>
        </p:nvSpPr>
        <p:spPr>
          <a:xfrm>
            <a:off x="251791" y="251791"/>
            <a:ext cx="8481392" cy="5509200"/>
          </a:xfrm>
          <a:prstGeom prst="rect">
            <a:avLst/>
          </a:prstGeom>
          <a:noFill/>
        </p:spPr>
        <p:txBody>
          <a:bodyPr wrap="square">
            <a:spAutoFit/>
          </a:bodyPr>
          <a:lstStyle/>
          <a:p>
            <a:r>
              <a:rPr lang="en-GB" sz="3200" b="1">
                <a:effectLst/>
                <a:latin typeface="Kinetic Letters" panose="00000500000000000000" pitchFamily="50" charset="0"/>
                <a:ea typeface="Calibri" panose="020F0502020204030204" pitchFamily="34" charset="0"/>
              </a:rPr>
              <a:t>A home reading book.</a:t>
            </a:r>
            <a:r>
              <a:rPr lang="en-GB" sz="3200">
                <a:effectLst/>
                <a:latin typeface="Kinetic Letters" panose="00000500000000000000" pitchFamily="50" charset="0"/>
                <a:ea typeface="Calibri" panose="020F0502020204030204" pitchFamily="34" charset="0"/>
              </a:rPr>
              <a:t> This book will be matched to your child’s current reading level based on the phonics they have been taught however there may be phonemes or words they have not been taught so they may need some support. Your child will choose this book from the phonetically decodable book banded boxes. We ask that your child reads this at least three times before we change the book to develop confidence and fluency. Listen to them read the book – remember to give them lots of praise – celebrate their success! After they have finished reading the book, talk about it and ask questions to help them understand the text.  This will also be written in their reading records with the title and home reading book. </a:t>
            </a:r>
          </a:p>
        </p:txBody>
      </p:sp>
    </p:spTree>
    <p:extLst>
      <p:ext uri="{BB962C8B-B14F-4D97-AF65-F5344CB8AC3E}">
        <p14:creationId xmlns:p14="http://schemas.microsoft.com/office/powerpoint/2010/main" val="236834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77" y="1204941"/>
            <a:ext cx="7728050" cy="4832092"/>
          </a:xfrm>
          <a:prstGeom prst="rect">
            <a:avLst/>
          </a:prstGeom>
        </p:spPr>
        <p:txBody>
          <a:bodyPr wrap="square">
            <a:spAutoFit/>
          </a:bodyPr>
          <a:lstStyle/>
          <a:p>
            <a:r>
              <a:rPr lang="en-US" sz="2800">
                <a:solidFill>
                  <a:srgbClr val="3366FF"/>
                </a:solidFill>
                <a:latin typeface="Kinetic Letters" panose="00000500000000000000" pitchFamily="50" charset="0"/>
              </a:rPr>
              <a:t>Children will also bring home a ‘reading for pleasure book’ from our class library each week.</a:t>
            </a:r>
          </a:p>
          <a:p>
            <a:endParaRPr lang="en-US" sz="2800">
              <a:solidFill>
                <a:srgbClr val="3366FF"/>
              </a:solidFill>
              <a:latin typeface="Kinetic Letters" panose="00000500000000000000" pitchFamily="50" charset="0"/>
            </a:endParaRPr>
          </a:p>
          <a:p>
            <a:r>
              <a:rPr lang="en-US" sz="2800">
                <a:solidFill>
                  <a:srgbClr val="3366FF"/>
                </a:solidFill>
                <a:latin typeface="Kinetic Letters" panose="00000500000000000000" pitchFamily="50" charset="0"/>
              </a:rPr>
              <a:t>To become lifelong readers, it is essential that they read for pleasure</a:t>
            </a:r>
          </a:p>
          <a:p>
            <a:endParaRPr lang="en-US" sz="2800">
              <a:solidFill>
                <a:srgbClr val="3366FF"/>
              </a:solidFill>
              <a:latin typeface="Kinetic Letters" panose="00000500000000000000" pitchFamily="50" charset="0"/>
            </a:endParaRPr>
          </a:p>
          <a:p>
            <a:r>
              <a:rPr lang="en-US" sz="2800">
                <a:solidFill>
                  <a:srgbClr val="3366FF"/>
                </a:solidFill>
                <a:latin typeface="Kinetic Letters" panose="00000500000000000000" pitchFamily="50" charset="0"/>
              </a:rPr>
              <a:t>Children </a:t>
            </a:r>
            <a:r>
              <a:rPr lang="en-US" sz="2800" b="1">
                <a:solidFill>
                  <a:srgbClr val="3366FF"/>
                </a:solidFill>
                <a:latin typeface="Kinetic Letters" panose="00000500000000000000" pitchFamily="50" charset="0"/>
              </a:rPr>
              <a:t>may not </a:t>
            </a:r>
            <a:r>
              <a:rPr lang="en-US" sz="2800">
                <a:solidFill>
                  <a:srgbClr val="3366FF"/>
                </a:solidFill>
                <a:latin typeface="Kinetic Letters" panose="00000500000000000000" pitchFamily="50" charset="0"/>
              </a:rPr>
              <a:t>be able to read this book independently but these books offer a wealth of opportunities for talking about the pictures and enjoying the story or information text.</a:t>
            </a:r>
          </a:p>
          <a:p>
            <a:endParaRPr lang="en-US" sz="2800">
              <a:solidFill>
                <a:srgbClr val="3366FF"/>
              </a:solidFill>
              <a:latin typeface="Kinetic Letters" panose="00000500000000000000" pitchFamily="50" charset="0"/>
            </a:endParaRPr>
          </a:p>
          <a:p>
            <a:r>
              <a:rPr lang="en-US" sz="2800">
                <a:solidFill>
                  <a:srgbClr val="3366FF"/>
                </a:solidFill>
                <a:latin typeface="Kinetic Letters" panose="00000500000000000000" pitchFamily="50" charset="0"/>
              </a:rPr>
              <a:t>Enjoy the book together and </a:t>
            </a:r>
          </a:p>
          <a:p>
            <a:r>
              <a:rPr lang="en-US" sz="2800">
                <a:solidFill>
                  <a:srgbClr val="3366FF"/>
                </a:solidFill>
                <a:latin typeface="Kinetic Letters" panose="00000500000000000000" pitchFamily="50" charset="0"/>
              </a:rPr>
              <a:t>foster a love of reading</a:t>
            </a:r>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295" y="4456789"/>
            <a:ext cx="1291082" cy="1940150"/>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512" y="4716874"/>
            <a:ext cx="1297391" cy="1297391"/>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461" y="1665069"/>
            <a:ext cx="1148062" cy="990170"/>
          </a:xfrm>
          <a:prstGeom prst="rect">
            <a:avLst/>
          </a:prstGeom>
        </p:spPr>
      </p:pic>
      <p:sp>
        <p:nvSpPr>
          <p:cNvPr id="9" name="TextBox 8"/>
          <p:cNvSpPr txBox="1"/>
          <p:nvPr/>
        </p:nvSpPr>
        <p:spPr>
          <a:xfrm>
            <a:off x="2184255" y="120032"/>
            <a:ext cx="5835143" cy="1323439"/>
          </a:xfrm>
          <a:prstGeom prst="rect">
            <a:avLst/>
          </a:prstGeom>
          <a:noFill/>
        </p:spPr>
        <p:txBody>
          <a:bodyPr wrap="square" rtlCol="0">
            <a:spAutoFit/>
          </a:bodyPr>
          <a:lstStyle/>
          <a:p>
            <a:r>
              <a:rPr lang="en-US" sz="4000" b="1">
                <a:solidFill>
                  <a:srgbClr val="0000FF"/>
                </a:solidFill>
                <a:latin typeface="Kinetic Letters" panose="00000500000000000000" pitchFamily="50" charset="0"/>
              </a:rPr>
              <a:t>Supporting at home.</a:t>
            </a:r>
          </a:p>
          <a:p>
            <a:r>
              <a:rPr lang="en-US" sz="4000" b="1">
                <a:solidFill>
                  <a:srgbClr val="0000FF"/>
                </a:solidFill>
                <a:latin typeface="Kinetic Letters" panose="00000500000000000000" pitchFamily="50" charset="0"/>
              </a:rPr>
              <a:t>Reading for pleasure books</a:t>
            </a:r>
          </a:p>
        </p:txBody>
      </p:sp>
      <p:pic>
        <p:nvPicPr>
          <p:cNvPr id="10" name="Picture 9"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659" y="4857177"/>
            <a:ext cx="1394333" cy="1394333"/>
          </a:xfrm>
          <a:prstGeom prst="rect">
            <a:avLst/>
          </a:prstGeom>
        </p:spPr>
      </p:pic>
      <p:pic>
        <p:nvPicPr>
          <p:cNvPr id="11" name="Picture 10"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9915" y="3015145"/>
            <a:ext cx="865390" cy="1081738"/>
          </a:xfrm>
          <a:prstGeom prst="rect">
            <a:avLst/>
          </a:prstGeom>
        </p:spPr>
      </p:pic>
    </p:spTree>
    <p:extLst>
      <p:ext uri="{BB962C8B-B14F-4D97-AF65-F5344CB8AC3E}">
        <p14:creationId xmlns:p14="http://schemas.microsoft.com/office/powerpoint/2010/main" val="325260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941" y="179248"/>
            <a:ext cx="8617024" cy="5539978"/>
          </a:xfrm>
          <a:prstGeom prst="rect">
            <a:avLst/>
          </a:prstGeom>
          <a:noFill/>
        </p:spPr>
        <p:txBody>
          <a:bodyPr wrap="square" rtlCol="0">
            <a:spAutoFit/>
          </a:bodyPr>
          <a:lstStyle/>
          <a:p>
            <a:r>
              <a:rPr lang="en-US" sz="3600" b="1">
                <a:solidFill>
                  <a:srgbClr val="0000FF"/>
                </a:solidFill>
                <a:latin typeface="Kinetic Letters" panose="00000500000000000000" pitchFamily="50" charset="0"/>
              </a:rPr>
              <a:t>Reading with your child :-</a:t>
            </a:r>
            <a:endParaRPr lang="en-US" sz="2000" b="1">
              <a:solidFill>
                <a:srgbClr val="3366FF"/>
              </a:solidFill>
              <a:latin typeface="Kinetic Letters" panose="00000500000000000000" pitchFamily="50" charset="0"/>
            </a:endParaRPr>
          </a:p>
          <a:p>
            <a:endParaRPr lang="en-US" sz="2000" b="1">
              <a:solidFill>
                <a:srgbClr val="3366FF"/>
              </a:solidFill>
              <a:latin typeface="Kinetic Letters" panose="00000500000000000000" pitchFamily="50" charset="0"/>
            </a:endParaRPr>
          </a:p>
          <a:p>
            <a:endParaRPr lang="en-US" sz="2000" b="1">
              <a:solidFill>
                <a:srgbClr val="3366FF"/>
              </a:solidFill>
              <a:latin typeface="Kinetic Letters" panose="00000500000000000000" pitchFamily="50" charset="0"/>
            </a:endParaRPr>
          </a:p>
          <a:p>
            <a:r>
              <a:rPr lang="en-US" sz="3200" b="1">
                <a:solidFill>
                  <a:srgbClr val="3366FF"/>
                </a:solidFill>
                <a:latin typeface="Kinetic Letters" panose="00000500000000000000" pitchFamily="50" charset="0"/>
              </a:rPr>
              <a:t>Celebrate, praise, talk about the book with your child.</a:t>
            </a:r>
          </a:p>
          <a:p>
            <a:endParaRPr lang="en-US" sz="3200" b="1">
              <a:solidFill>
                <a:srgbClr val="3366FF"/>
              </a:solidFill>
              <a:latin typeface="Kinetic Letters" panose="00000500000000000000" pitchFamily="50" charset="0"/>
            </a:endParaRPr>
          </a:p>
          <a:p>
            <a:endParaRPr lang="en-US" sz="3200" b="1">
              <a:solidFill>
                <a:srgbClr val="3366FF"/>
              </a:solidFill>
              <a:latin typeface="Kinetic Letters" panose="00000500000000000000" pitchFamily="50" charset="0"/>
            </a:endParaRPr>
          </a:p>
          <a:p>
            <a:r>
              <a:rPr lang="en-US" sz="3200" b="1">
                <a:solidFill>
                  <a:srgbClr val="3366FF"/>
                </a:solidFill>
                <a:latin typeface="Kinetic Letters" panose="00000500000000000000" pitchFamily="50" charset="0"/>
              </a:rPr>
              <a:t>Please make sure books are in book bags every day </a:t>
            </a:r>
          </a:p>
          <a:p>
            <a:r>
              <a:rPr lang="en-US" sz="3200" b="1">
                <a:solidFill>
                  <a:srgbClr val="3366FF"/>
                </a:solidFill>
                <a:latin typeface="Kinetic Letters" panose="00000500000000000000" pitchFamily="50" charset="0"/>
              </a:rPr>
              <a:t>as they will need them for practice reading </a:t>
            </a:r>
          </a:p>
          <a:p>
            <a:r>
              <a:rPr lang="en-US" sz="3200" b="1">
                <a:solidFill>
                  <a:srgbClr val="3366FF"/>
                </a:solidFill>
                <a:latin typeface="Kinetic Letters" panose="00000500000000000000" pitchFamily="50" charset="0"/>
              </a:rPr>
              <a:t>Sessions in school. </a:t>
            </a:r>
            <a:endParaRPr lang="en-US" sz="3200" b="1">
              <a:latin typeface="Kinetic Letters" panose="00000500000000000000" pitchFamily="50" charset="0"/>
            </a:endParaRPr>
          </a:p>
          <a:p>
            <a:r>
              <a:rPr lang="en-US" sz="3200" b="1">
                <a:solidFill>
                  <a:srgbClr val="3366FF"/>
                </a:solidFill>
                <a:latin typeface="Kinetic Letters" panose="00000500000000000000" pitchFamily="50" charset="0"/>
              </a:rPr>
              <a:t>Please look after our books.</a:t>
            </a:r>
          </a:p>
          <a:p>
            <a:endParaRPr lang="en-US"/>
          </a:p>
          <a:p>
            <a:endParaRPr lang="en-US"/>
          </a:p>
          <a:p>
            <a:endParaRPr lang="en-US"/>
          </a:p>
        </p:txBody>
      </p:sp>
      <p:pic>
        <p:nvPicPr>
          <p:cNvPr id="5" name="Picture 4" descr="x500_2a37ccd3-a672-4877-b56b-b9fb9356dbb6_600x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126" y="231638"/>
            <a:ext cx="1256331" cy="1191002"/>
          </a:xfrm>
          <a:prstGeom prst="rect">
            <a:avLst/>
          </a:prstGeom>
        </p:spPr>
      </p:pic>
      <p:pic>
        <p:nvPicPr>
          <p:cNvPr id="6" name="Picture 5" descr="x500_cb1dee7d-f67f-4777-96f8-7377cf742f41_600x6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728" y="1503359"/>
            <a:ext cx="1256332" cy="1191003"/>
          </a:xfrm>
          <a:prstGeom prst="rect">
            <a:avLst/>
          </a:prstGeom>
        </p:spPr>
      </p:pic>
      <p:pic>
        <p:nvPicPr>
          <p:cNvPr id="7" name="Picture 6" descr="x500_db356d57-2de5-436c-b048-0df9c89d4286_1024x102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077" y="2598270"/>
            <a:ext cx="1305301" cy="1613353"/>
          </a:xfrm>
          <a:prstGeom prst="rect">
            <a:avLst/>
          </a:prstGeom>
        </p:spPr>
      </p:pic>
      <p:pic>
        <p:nvPicPr>
          <p:cNvPr id="8" name="Picture 7">
            <a:extLst>
              <a:ext uri="{FF2B5EF4-FFF2-40B4-BE49-F238E27FC236}">
                <a16:creationId xmlns:a16="http://schemas.microsoft.com/office/drawing/2014/main" id="{024B95C4-180A-41A9-8877-F6F1C203016D}"/>
              </a:ext>
            </a:extLst>
          </p:cNvPr>
          <p:cNvPicPr>
            <a:picLocks noChangeAspect="1"/>
          </p:cNvPicPr>
          <p:nvPr/>
        </p:nvPicPr>
        <p:blipFill>
          <a:blip r:embed="rId6"/>
          <a:stretch>
            <a:fillRect/>
          </a:stretch>
        </p:blipFill>
        <p:spPr>
          <a:xfrm>
            <a:off x="5971573" y="4490815"/>
            <a:ext cx="2334418" cy="1905027"/>
          </a:xfrm>
          <a:prstGeom prst="rect">
            <a:avLst/>
          </a:prstGeom>
        </p:spPr>
      </p:pic>
    </p:spTree>
    <p:extLst>
      <p:ext uri="{BB962C8B-B14F-4D97-AF65-F5344CB8AC3E}">
        <p14:creationId xmlns:p14="http://schemas.microsoft.com/office/powerpoint/2010/main" val="399213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a:solidFill>
                  <a:srgbClr val="0000FF"/>
                </a:solidFill>
                <a:latin typeface="Kinetic Letters" panose="00000500000000000000" pitchFamily="50" charset="0"/>
              </a:rPr>
              <a:t>What else can parents do?</a:t>
            </a:r>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pPr marL="0" indent="0">
              <a:buNone/>
            </a:pPr>
            <a:r>
              <a:rPr lang="en-US" sz="4400">
                <a:solidFill>
                  <a:srgbClr val="3366FF"/>
                </a:solidFill>
                <a:latin typeface="Kinetic Letters" panose="00000500000000000000" pitchFamily="50" charset="0"/>
              </a:rPr>
              <a:t>Please look at the Little </a:t>
            </a:r>
            <a:r>
              <a:rPr lang="en-US" sz="4400" err="1">
                <a:solidFill>
                  <a:srgbClr val="3366FF"/>
                </a:solidFill>
                <a:latin typeface="Kinetic Letters" panose="00000500000000000000" pitchFamily="50" charset="0"/>
              </a:rPr>
              <a:t>Wandle</a:t>
            </a:r>
            <a:r>
              <a:rPr lang="en-US" sz="4400">
                <a:solidFill>
                  <a:srgbClr val="3366FF"/>
                </a:solidFill>
                <a:latin typeface="Kinetic Letters" panose="00000500000000000000" pitchFamily="50" charset="0"/>
              </a:rPr>
              <a:t> videos and guidance for parents on the supporting your child section of our website. </a:t>
            </a:r>
          </a:p>
          <a:p>
            <a:pPr marL="0" indent="0">
              <a:buNone/>
            </a:pPr>
            <a:endParaRPr lang="en-US" sz="4400">
              <a:solidFill>
                <a:srgbClr val="3366FF"/>
              </a:solidFill>
              <a:latin typeface="Kinetic Letters" panose="00000500000000000000" pitchFamily="50" charset="0"/>
            </a:endParaRPr>
          </a:p>
          <a:p>
            <a:pPr marL="0" indent="0">
              <a:buNone/>
            </a:pPr>
            <a:r>
              <a:rPr lang="en-US" sz="4400">
                <a:solidFill>
                  <a:srgbClr val="3366FF"/>
                </a:solidFill>
                <a:latin typeface="Kinetic Letters" panose="00000500000000000000" pitchFamily="50" charset="0"/>
              </a:rPr>
              <a:t>Let your child “show off” their reading to you and celebrate and praise all the way!</a:t>
            </a:r>
          </a:p>
          <a:p>
            <a:pPr marL="0" indent="0">
              <a:buNone/>
            </a:pPr>
            <a:endParaRPr lang="en-US" sz="3300">
              <a:solidFill>
                <a:srgbClr val="3366FF"/>
              </a:solidFill>
              <a:latin typeface="Kinetic Letters" panose="00000500000000000000" pitchFamily="50" charset="0"/>
            </a:endParaRPr>
          </a:p>
          <a:p>
            <a:pPr marL="0" indent="0">
              <a:buNone/>
            </a:pPr>
            <a:r>
              <a:rPr lang="en-US" sz="4400">
                <a:solidFill>
                  <a:srgbClr val="3366FF"/>
                </a:solidFill>
                <a:latin typeface="Kinetic Letters" panose="00000500000000000000" pitchFamily="50" charset="0"/>
              </a:rPr>
              <a:t>Share books with your children for pleasure</a:t>
            </a:r>
          </a:p>
          <a:p>
            <a:pPr marL="0" indent="0">
              <a:buNone/>
            </a:pPr>
            <a:endParaRPr lang="en-US" sz="4400">
              <a:solidFill>
                <a:srgbClr val="3366FF"/>
              </a:solidFill>
              <a:latin typeface="Kinetic Letters" panose="00000500000000000000" pitchFamily="50" charset="0"/>
            </a:endParaRPr>
          </a:p>
          <a:p>
            <a:pPr marL="0" indent="0">
              <a:buNone/>
            </a:pPr>
            <a:r>
              <a:rPr lang="en-US" sz="4400">
                <a:solidFill>
                  <a:srgbClr val="3366FF"/>
                </a:solidFill>
                <a:latin typeface="Kinetic Letters" panose="00000500000000000000" pitchFamily="50" charset="0"/>
              </a:rPr>
              <a:t>Check on your class dojo page for documents to support reading and phonics</a:t>
            </a:r>
          </a:p>
          <a:p>
            <a:pPr marL="0" indent="0">
              <a:buNone/>
            </a:pPr>
            <a:endParaRPr lang="en-US"/>
          </a:p>
        </p:txBody>
      </p:sp>
    </p:spTree>
    <p:extLst>
      <p:ext uri="{BB962C8B-B14F-4D97-AF65-F5344CB8AC3E}">
        <p14:creationId xmlns:p14="http://schemas.microsoft.com/office/powerpoint/2010/main" val="372567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US"/>
              <a:t> </a:t>
            </a:r>
            <a:r>
              <a:rPr lang="en-US">
                <a:latin typeface="Bradley Hand ITC" panose="03070402050302030203" pitchFamily="66" charset="0"/>
              </a:rPr>
              <a:t>Phonics and Early Reading</a:t>
            </a:r>
          </a:p>
        </p:txBody>
      </p:sp>
      <p:graphicFrame>
        <p:nvGraphicFramePr>
          <p:cNvPr id="5" name="Content Placeholder 2">
            <a:extLst>
              <a:ext uri="{FF2B5EF4-FFF2-40B4-BE49-F238E27FC236}">
                <a16:creationId xmlns:a16="http://schemas.microsoft.com/office/drawing/2014/main" id="{9DC2D606-6642-BD74-8DB0-CAC269C03D96}"/>
              </a:ext>
            </a:extLst>
          </p:cNvPr>
          <p:cNvGraphicFramePr>
            <a:graphicFrameLocks noGrp="1"/>
          </p:cNvGraphicFramePr>
          <p:nvPr>
            <p:ph idx="1"/>
            <p:extLst>
              <p:ext uri="{D42A27DB-BD31-4B8C-83A1-F6EECF244321}">
                <p14:modId xmlns:p14="http://schemas.microsoft.com/office/powerpoint/2010/main" val="1023196194"/>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 Shot 2021-09-24 at 14.45.39.png">
            <a:extLst>
              <a:ext uri="{FF2B5EF4-FFF2-40B4-BE49-F238E27FC236}">
                <a16:creationId xmlns:a16="http://schemas.microsoft.com/office/drawing/2014/main" id="{3EB8A8E2-BA77-4BA7-B993-4E8EB1A59B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408" y="559477"/>
            <a:ext cx="1775745" cy="1905226"/>
          </a:xfrm>
          <a:prstGeom prst="rect">
            <a:avLst/>
          </a:prstGeom>
        </p:spPr>
      </p:pic>
    </p:spTree>
    <p:extLst>
      <p:ext uri="{BB962C8B-B14F-4D97-AF65-F5344CB8AC3E}">
        <p14:creationId xmlns:p14="http://schemas.microsoft.com/office/powerpoint/2010/main" val="180307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E8A82-21ED-4BFE-9F9C-0160DF11A755}"/>
              </a:ext>
            </a:extLst>
          </p:cNvPr>
          <p:cNvSpPr>
            <a:spLocks noGrp="1"/>
          </p:cNvSpPr>
          <p:nvPr>
            <p:ph idx="1"/>
          </p:nvPr>
        </p:nvSpPr>
        <p:spPr>
          <a:xfrm>
            <a:off x="731520" y="2103120"/>
            <a:ext cx="7680960" cy="4284428"/>
          </a:xfrm>
        </p:spPr>
        <p:txBody>
          <a:bodyPr>
            <a:normAutofit fontScale="92500"/>
          </a:bodyPr>
          <a:lstStyle/>
          <a:p>
            <a:pPr marL="0" indent="0">
              <a:buNone/>
            </a:pPr>
            <a:endParaRPr lang="en-GB"/>
          </a:p>
          <a:p>
            <a:pPr marL="0" indent="0" algn="ctr">
              <a:buNone/>
            </a:pPr>
            <a:r>
              <a:rPr lang="en-GB" sz="3200" b="1">
                <a:latin typeface="Kinetic Letters" panose="00000500000000000000" pitchFamily="50" charset="0"/>
              </a:rPr>
              <a:t>What is Phonics?</a:t>
            </a:r>
          </a:p>
          <a:p>
            <a:r>
              <a:rPr lang="en-GB" sz="3200" b="1">
                <a:latin typeface="Kinetic Letters" panose="00000500000000000000" pitchFamily="50" charset="0"/>
              </a:rPr>
              <a:t>Phonics is a way of teaching children how to read and write.</a:t>
            </a:r>
          </a:p>
          <a:p>
            <a:r>
              <a:rPr lang="en-GB" sz="3200" b="1">
                <a:latin typeface="Kinetic Letters" panose="00000500000000000000" pitchFamily="50" charset="0"/>
              </a:rPr>
              <a:t>At Clee Hill we teach synthetic phonics which is a method of teaching where words are broken up into the smallest units of sound. </a:t>
            </a:r>
          </a:p>
          <a:p>
            <a:r>
              <a:rPr lang="en-GB" sz="3200" b="1">
                <a:latin typeface="Kinetic Letters" panose="00000500000000000000" pitchFamily="50" charset="0"/>
              </a:rPr>
              <a:t>It helps children hear, identify and use different sounds that distinguish one word from another in the English language</a:t>
            </a:r>
          </a:p>
        </p:txBody>
      </p:sp>
      <p:pic>
        <p:nvPicPr>
          <p:cNvPr id="4" name="Picture 4" descr="Great Bentley Primary School - Phonics">
            <a:extLst>
              <a:ext uri="{FF2B5EF4-FFF2-40B4-BE49-F238E27FC236}">
                <a16:creationId xmlns:a16="http://schemas.microsoft.com/office/drawing/2014/main" id="{C341C007-8A92-44F1-B3FA-0B151ADA29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887" y="274638"/>
            <a:ext cx="3578225" cy="178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3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7AA2-090B-4178-B703-3E964E6D6707}"/>
              </a:ext>
            </a:extLst>
          </p:cNvPr>
          <p:cNvSpPr>
            <a:spLocks noGrp="1"/>
          </p:cNvSpPr>
          <p:nvPr>
            <p:ph type="title"/>
          </p:nvPr>
        </p:nvSpPr>
        <p:spPr/>
        <p:txBody>
          <a:bodyPr>
            <a:normAutofit/>
          </a:bodyPr>
          <a:lstStyle/>
          <a:p>
            <a:r>
              <a:rPr lang="en-GB" sz="5400" b="1">
                <a:latin typeface="Kinetic Letters" panose="00000500000000000000" pitchFamily="50" charset="0"/>
              </a:rPr>
              <a:t>Did you know?</a:t>
            </a:r>
          </a:p>
        </p:txBody>
      </p:sp>
      <p:sp>
        <p:nvSpPr>
          <p:cNvPr id="3" name="Content Placeholder 2">
            <a:extLst>
              <a:ext uri="{FF2B5EF4-FFF2-40B4-BE49-F238E27FC236}">
                <a16:creationId xmlns:a16="http://schemas.microsoft.com/office/drawing/2014/main" id="{DB508E57-03E5-4E82-855D-7E89409D701F}"/>
              </a:ext>
            </a:extLst>
          </p:cNvPr>
          <p:cNvSpPr>
            <a:spLocks noGrp="1"/>
          </p:cNvSpPr>
          <p:nvPr>
            <p:ph idx="1"/>
          </p:nvPr>
        </p:nvSpPr>
        <p:spPr/>
        <p:txBody>
          <a:bodyPr>
            <a:normAutofit fontScale="92500" lnSpcReduction="10000"/>
          </a:bodyPr>
          <a:lstStyle/>
          <a:p>
            <a:pPr marL="0" indent="0">
              <a:buNone/>
            </a:pPr>
            <a:r>
              <a:rPr lang="en-GB" sz="2800" b="1">
                <a:latin typeface="Kinetic Letters" panose="00000500000000000000" pitchFamily="50" charset="0"/>
              </a:rPr>
              <a:t>The English language has:-</a:t>
            </a:r>
          </a:p>
          <a:p>
            <a:endParaRPr lang="en-GB" sz="2800">
              <a:latin typeface="Kinetic Letters" panose="00000500000000000000" pitchFamily="50" charset="0"/>
            </a:endParaRPr>
          </a:p>
          <a:p>
            <a:r>
              <a:rPr lang="en-GB" sz="2800">
                <a:latin typeface="Kinetic Letters" panose="00000500000000000000" pitchFamily="50" charset="0"/>
              </a:rPr>
              <a:t>26 letters</a:t>
            </a:r>
          </a:p>
          <a:p>
            <a:endParaRPr lang="en-GB" sz="2800">
              <a:latin typeface="Kinetic Letters" panose="00000500000000000000" pitchFamily="50" charset="0"/>
            </a:endParaRPr>
          </a:p>
          <a:p>
            <a:r>
              <a:rPr lang="en-GB" sz="2800">
                <a:latin typeface="Kinetic Letters" panose="00000500000000000000" pitchFamily="50" charset="0"/>
              </a:rPr>
              <a:t>44 sounds</a:t>
            </a:r>
          </a:p>
          <a:p>
            <a:pPr marL="0" indent="0">
              <a:buNone/>
            </a:pPr>
            <a:endParaRPr lang="en-GB" sz="2800">
              <a:latin typeface="Kinetic Letters" panose="00000500000000000000" pitchFamily="50" charset="0"/>
            </a:endParaRPr>
          </a:p>
          <a:p>
            <a:r>
              <a:rPr lang="en-GB" sz="2800">
                <a:latin typeface="Kinetic Letters" panose="00000500000000000000" pitchFamily="50" charset="0"/>
              </a:rPr>
              <a:t>Over 100 different ways to spell</a:t>
            </a:r>
          </a:p>
          <a:p>
            <a:pPr marL="0" indent="0">
              <a:buNone/>
            </a:pPr>
            <a:r>
              <a:rPr lang="en-GB" sz="2800">
                <a:latin typeface="Kinetic Letters" panose="00000500000000000000" pitchFamily="50" charset="0"/>
              </a:rPr>
              <a:t> those sounds</a:t>
            </a:r>
          </a:p>
        </p:txBody>
      </p:sp>
      <p:pic>
        <p:nvPicPr>
          <p:cNvPr id="4" name="Picture 3">
            <a:extLst>
              <a:ext uri="{FF2B5EF4-FFF2-40B4-BE49-F238E27FC236}">
                <a16:creationId xmlns:a16="http://schemas.microsoft.com/office/drawing/2014/main" id="{515DD9C4-A5D2-44C0-9984-376329EDCFA2}"/>
              </a:ext>
            </a:extLst>
          </p:cNvPr>
          <p:cNvPicPr>
            <a:picLocks noChangeAspect="1"/>
          </p:cNvPicPr>
          <p:nvPr/>
        </p:nvPicPr>
        <p:blipFill>
          <a:blip r:embed="rId2"/>
          <a:stretch>
            <a:fillRect/>
          </a:stretch>
        </p:blipFill>
        <p:spPr>
          <a:xfrm>
            <a:off x="3011805" y="3094930"/>
            <a:ext cx="1800225" cy="1400175"/>
          </a:xfrm>
          <a:prstGeom prst="rect">
            <a:avLst/>
          </a:prstGeom>
        </p:spPr>
      </p:pic>
      <p:pic>
        <p:nvPicPr>
          <p:cNvPr id="5" name="Picture 4">
            <a:extLst>
              <a:ext uri="{FF2B5EF4-FFF2-40B4-BE49-F238E27FC236}">
                <a16:creationId xmlns:a16="http://schemas.microsoft.com/office/drawing/2014/main" id="{AA2F0606-200B-4B0D-AC1E-016863B385B7}"/>
              </a:ext>
            </a:extLst>
          </p:cNvPr>
          <p:cNvPicPr>
            <a:picLocks noChangeAspect="1"/>
          </p:cNvPicPr>
          <p:nvPr/>
        </p:nvPicPr>
        <p:blipFill>
          <a:blip r:embed="rId3"/>
          <a:stretch>
            <a:fillRect/>
          </a:stretch>
        </p:blipFill>
        <p:spPr>
          <a:xfrm>
            <a:off x="5520969" y="4089423"/>
            <a:ext cx="2182572" cy="1651211"/>
          </a:xfrm>
          <a:prstGeom prst="rect">
            <a:avLst/>
          </a:prstGeom>
        </p:spPr>
      </p:pic>
      <p:pic>
        <p:nvPicPr>
          <p:cNvPr id="7" name="Picture 6">
            <a:extLst>
              <a:ext uri="{FF2B5EF4-FFF2-40B4-BE49-F238E27FC236}">
                <a16:creationId xmlns:a16="http://schemas.microsoft.com/office/drawing/2014/main" id="{2546197D-EA9A-4B14-A507-FF31CB61BB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69092" y="1328394"/>
            <a:ext cx="2964680" cy="1928466"/>
          </a:xfrm>
          <a:prstGeom prst="rect">
            <a:avLst/>
          </a:prstGeom>
        </p:spPr>
      </p:pic>
    </p:spTree>
    <p:extLst>
      <p:ext uri="{BB962C8B-B14F-4D97-AF65-F5344CB8AC3E}">
        <p14:creationId xmlns:p14="http://schemas.microsoft.com/office/powerpoint/2010/main" val="149922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28" y="933606"/>
            <a:ext cx="7389214" cy="523220"/>
          </a:xfrm>
          <a:prstGeom prst="rect">
            <a:avLst/>
          </a:prstGeom>
          <a:noFill/>
        </p:spPr>
        <p:txBody>
          <a:bodyPr wrap="square" rtlCol="0">
            <a:spAutoFit/>
          </a:bodyPr>
          <a:lstStyle/>
          <a:p>
            <a:pPr algn="ctr"/>
            <a:r>
              <a:rPr lang="en-US" sz="2800">
                <a:solidFill>
                  <a:srgbClr val="0000FF"/>
                </a:solidFill>
                <a:latin typeface="Kinetic Letters" panose="00000500000000000000" pitchFamily="50" charset="0"/>
              </a:rPr>
              <a:t>The journey to independent reading and writing begins with Phonics</a:t>
            </a:r>
          </a:p>
        </p:txBody>
      </p:sp>
      <p:pic>
        <p:nvPicPr>
          <p:cNvPr id="8" name="Picture 7" descr="Screen Shot 2021-09-24 at 14.45.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05" y="1544631"/>
            <a:ext cx="1408235" cy="1510919"/>
          </a:xfrm>
          <a:prstGeom prst="rect">
            <a:avLst/>
          </a:prstGeom>
        </p:spPr>
      </p:pic>
      <p:sp>
        <p:nvSpPr>
          <p:cNvPr id="9" name="TextBox 8"/>
          <p:cNvSpPr txBox="1"/>
          <p:nvPr/>
        </p:nvSpPr>
        <p:spPr>
          <a:xfrm>
            <a:off x="3104066" y="2300091"/>
            <a:ext cx="3698448" cy="369332"/>
          </a:xfrm>
          <a:prstGeom prst="rect">
            <a:avLst/>
          </a:prstGeom>
          <a:noFill/>
        </p:spPr>
        <p:txBody>
          <a:bodyPr wrap="none" rtlCol="0">
            <a:spAutoFit/>
          </a:bodyPr>
          <a:lstStyle/>
          <a:p>
            <a:r>
              <a:rPr lang="en-US" err="1">
                <a:solidFill>
                  <a:srgbClr val="0000FF"/>
                </a:solidFill>
                <a:latin typeface="Bradley Hand ITC" panose="03070402050302030203" pitchFamily="66" charset="0"/>
              </a:rPr>
              <a:t>littlewandlelettersandsounds.org.uk</a:t>
            </a:r>
            <a:endParaRPr lang="en-US">
              <a:solidFill>
                <a:srgbClr val="0000FF"/>
              </a:solidFill>
              <a:latin typeface="Bradley Hand ITC" panose="03070402050302030203" pitchFamily="66" charset="0"/>
            </a:endParaRPr>
          </a:p>
        </p:txBody>
      </p:sp>
      <p:sp>
        <p:nvSpPr>
          <p:cNvPr id="10" name="TextBox 9"/>
          <p:cNvSpPr txBox="1"/>
          <p:nvPr/>
        </p:nvSpPr>
        <p:spPr>
          <a:xfrm>
            <a:off x="978697" y="407081"/>
            <a:ext cx="6655989" cy="861774"/>
          </a:xfrm>
          <a:prstGeom prst="rect">
            <a:avLst/>
          </a:prstGeom>
          <a:noFill/>
        </p:spPr>
        <p:txBody>
          <a:bodyPr wrap="none" rtlCol="0">
            <a:spAutoFit/>
          </a:bodyPr>
          <a:lstStyle/>
          <a:p>
            <a:pPr algn="ctr"/>
            <a:r>
              <a:rPr lang="en-US" sz="3200" b="1">
                <a:solidFill>
                  <a:srgbClr val="0000FF"/>
                </a:solidFill>
                <a:latin typeface="Kinetic Letters" panose="00000500000000000000" pitchFamily="50" charset="0"/>
                <a:cs typeface="Comic Sans MS"/>
              </a:rPr>
              <a:t>New DFE Guidance for Early Reading and Phonics</a:t>
            </a:r>
          </a:p>
          <a:p>
            <a:pPr algn="ctr"/>
            <a:endParaRPr lang="en-US">
              <a:solidFill>
                <a:srgbClr val="0000FF"/>
              </a:solidFill>
            </a:endParaRPr>
          </a:p>
        </p:txBody>
      </p:sp>
      <p:sp>
        <p:nvSpPr>
          <p:cNvPr id="3" name="TextBox 2"/>
          <p:cNvSpPr txBox="1"/>
          <p:nvPr/>
        </p:nvSpPr>
        <p:spPr>
          <a:xfrm>
            <a:off x="451437" y="3289157"/>
            <a:ext cx="8678864" cy="3108543"/>
          </a:xfrm>
          <a:prstGeom prst="rect">
            <a:avLst/>
          </a:prstGeom>
          <a:noFill/>
        </p:spPr>
        <p:txBody>
          <a:bodyPr wrap="square" rtlCol="0">
            <a:spAutoFit/>
          </a:bodyPr>
          <a:lstStyle/>
          <a:p>
            <a:r>
              <a:rPr lang="en-US" sz="2800">
                <a:latin typeface="Kinetic Letters" panose="00000500000000000000" pitchFamily="50" charset="0"/>
              </a:rPr>
              <a:t>Why Little </a:t>
            </a:r>
            <a:r>
              <a:rPr lang="en-US" sz="2800" err="1">
                <a:latin typeface="Kinetic Letters" panose="00000500000000000000" pitchFamily="50" charset="0"/>
              </a:rPr>
              <a:t>Wandle</a:t>
            </a:r>
            <a:r>
              <a:rPr lang="en-US" sz="2800">
                <a:latin typeface="Kinetic Letters" panose="00000500000000000000" pitchFamily="50" charset="0"/>
              </a:rPr>
              <a:t>?  </a:t>
            </a:r>
          </a:p>
          <a:p>
            <a:r>
              <a:rPr lang="en-US" sz="2800">
                <a:latin typeface="Kinetic Letters" panose="00000500000000000000" pitchFamily="50" charset="0"/>
              </a:rPr>
              <a:t>Excellent training for all staff to ensure consistency.</a:t>
            </a:r>
          </a:p>
          <a:p>
            <a:r>
              <a:rPr lang="en-US" sz="2800">
                <a:latin typeface="Kinetic Letters" panose="00000500000000000000" pitchFamily="50" charset="0"/>
              </a:rPr>
              <a:t>Every aspect of phonics and reading included in a detailed, thorough and systematic approach.</a:t>
            </a:r>
          </a:p>
          <a:p>
            <a:r>
              <a:rPr lang="en-US" sz="2800">
                <a:latin typeface="Kinetic Letters" panose="00000500000000000000" pitchFamily="50" charset="0"/>
              </a:rPr>
              <a:t>Engaging resources without distracting from the learning.</a:t>
            </a:r>
          </a:p>
          <a:p>
            <a:r>
              <a:rPr lang="en-US" sz="2800">
                <a:latin typeface="Kinetic Letters" panose="00000500000000000000" pitchFamily="50" charset="0"/>
              </a:rPr>
              <a:t>Comprehensive system for identifying and supporting children requiring extra help </a:t>
            </a:r>
          </a:p>
          <a:p>
            <a:r>
              <a:rPr lang="en-US" sz="2800">
                <a:latin typeface="Kinetic Letters" panose="00000500000000000000" pitchFamily="50" charset="0"/>
              </a:rPr>
              <a:t>Useful support for parents.  </a:t>
            </a:r>
          </a:p>
        </p:txBody>
      </p:sp>
    </p:spTree>
    <p:extLst>
      <p:ext uri="{BB962C8B-B14F-4D97-AF65-F5344CB8AC3E}">
        <p14:creationId xmlns:p14="http://schemas.microsoft.com/office/powerpoint/2010/main" val="353668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439" y="684910"/>
            <a:ext cx="2486333" cy="1831535"/>
          </a:xfrm>
          <a:prstGeom prst="rect">
            <a:avLst/>
          </a:prstGeom>
        </p:spPr>
      </p:pic>
      <p:sp>
        <p:nvSpPr>
          <p:cNvPr id="5" name="TextBox 4"/>
          <p:cNvSpPr txBox="1"/>
          <p:nvPr/>
        </p:nvSpPr>
        <p:spPr>
          <a:xfrm>
            <a:off x="1856331" y="22376"/>
            <a:ext cx="3682418" cy="769441"/>
          </a:xfrm>
          <a:prstGeom prst="rect">
            <a:avLst/>
          </a:prstGeom>
          <a:noFill/>
        </p:spPr>
        <p:txBody>
          <a:bodyPr wrap="none" rtlCol="0">
            <a:spAutoFit/>
          </a:bodyPr>
          <a:lstStyle/>
          <a:p>
            <a:r>
              <a:rPr lang="en-US" sz="4400">
                <a:solidFill>
                  <a:srgbClr val="FF6600"/>
                </a:solidFill>
                <a:latin typeface="Kinetic Letters" panose="00000500000000000000" pitchFamily="50" charset="0"/>
              </a:rPr>
              <a:t>How we teach phonics</a:t>
            </a:r>
          </a:p>
        </p:txBody>
      </p:sp>
      <p:sp>
        <p:nvSpPr>
          <p:cNvPr id="6" name="TextBox 5"/>
          <p:cNvSpPr txBox="1"/>
          <p:nvPr/>
        </p:nvSpPr>
        <p:spPr>
          <a:xfrm>
            <a:off x="667261" y="783513"/>
            <a:ext cx="4980851" cy="1384995"/>
          </a:xfrm>
          <a:prstGeom prst="rect">
            <a:avLst/>
          </a:prstGeom>
          <a:noFill/>
        </p:spPr>
        <p:txBody>
          <a:bodyPr wrap="none" rtlCol="0">
            <a:spAutoFit/>
          </a:bodyPr>
          <a:lstStyle/>
          <a:p>
            <a:r>
              <a:rPr lang="en-US" sz="2800" b="1">
                <a:solidFill>
                  <a:srgbClr val="3366FF"/>
                </a:solidFill>
                <a:latin typeface="Kinetic Letters" panose="00000500000000000000" pitchFamily="50" charset="0"/>
              </a:rPr>
              <a:t>Daily short sessions</a:t>
            </a:r>
          </a:p>
          <a:p>
            <a:r>
              <a:rPr lang="en-US" sz="2800" b="1">
                <a:solidFill>
                  <a:srgbClr val="3366FF"/>
                </a:solidFill>
                <a:latin typeface="Kinetic Letters" panose="00000500000000000000" pitchFamily="50" charset="0"/>
              </a:rPr>
              <a:t>Currently, children in reception and year 1 </a:t>
            </a:r>
          </a:p>
          <a:p>
            <a:r>
              <a:rPr lang="en-US" sz="2800" b="1">
                <a:solidFill>
                  <a:srgbClr val="3366FF"/>
                </a:solidFill>
                <a:latin typeface="Kinetic Letters" panose="00000500000000000000" pitchFamily="50" charset="0"/>
              </a:rPr>
              <a:t>have one phonics session per day. </a:t>
            </a:r>
          </a:p>
        </p:txBody>
      </p:sp>
      <p:sp>
        <p:nvSpPr>
          <p:cNvPr id="8" name="TextBox 7"/>
          <p:cNvSpPr txBox="1"/>
          <p:nvPr/>
        </p:nvSpPr>
        <p:spPr>
          <a:xfrm>
            <a:off x="779754" y="3377966"/>
            <a:ext cx="2153154" cy="400110"/>
          </a:xfrm>
          <a:prstGeom prst="rect">
            <a:avLst/>
          </a:prstGeom>
          <a:noFill/>
        </p:spPr>
        <p:txBody>
          <a:bodyPr wrap="none" rtlCol="0">
            <a:spAutoFit/>
          </a:bodyPr>
          <a:lstStyle/>
          <a:p>
            <a:r>
              <a:rPr lang="en-US" sz="2000">
                <a:solidFill>
                  <a:srgbClr val="3366FF"/>
                </a:solidFill>
                <a:latin typeface="Bradley Hand ITC" panose="03070402050302030203" pitchFamily="66" charset="0"/>
              </a:rPr>
              <a:t>Synthetic phonics</a:t>
            </a:r>
          </a:p>
        </p:txBody>
      </p:sp>
      <p:sp>
        <p:nvSpPr>
          <p:cNvPr id="10" name="TextBox 9"/>
          <p:cNvSpPr txBox="1"/>
          <p:nvPr/>
        </p:nvSpPr>
        <p:spPr>
          <a:xfrm>
            <a:off x="1557223" y="2389056"/>
            <a:ext cx="2831224" cy="523220"/>
          </a:xfrm>
          <a:prstGeom prst="rect">
            <a:avLst/>
          </a:prstGeom>
          <a:noFill/>
        </p:spPr>
        <p:txBody>
          <a:bodyPr wrap="none" rtlCol="0">
            <a:spAutoFit/>
          </a:bodyPr>
          <a:lstStyle/>
          <a:p>
            <a:r>
              <a:rPr lang="en-US" sz="2800">
                <a:solidFill>
                  <a:srgbClr val="3366FF"/>
                </a:solidFill>
                <a:latin typeface="Kinetic Letters" panose="00000500000000000000" pitchFamily="50" charset="0"/>
              </a:rPr>
              <a:t>Specific order of teaching</a:t>
            </a:r>
          </a:p>
        </p:txBody>
      </p:sp>
      <p:sp>
        <p:nvSpPr>
          <p:cNvPr id="15" name="TextBox 14"/>
          <p:cNvSpPr txBox="1"/>
          <p:nvPr/>
        </p:nvSpPr>
        <p:spPr>
          <a:xfrm>
            <a:off x="581806" y="5557901"/>
            <a:ext cx="2217274" cy="584775"/>
          </a:xfrm>
          <a:prstGeom prst="rect">
            <a:avLst/>
          </a:prstGeom>
          <a:noFill/>
        </p:spPr>
        <p:txBody>
          <a:bodyPr wrap="none" rtlCol="0">
            <a:spAutoFit/>
          </a:bodyPr>
          <a:lstStyle/>
          <a:p>
            <a:r>
              <a:rPr lang="en-US" sz="3200">
                <a:solidFill>
                  <a:srgbClr val="3366FF"/>
                </a:solidFill>
                <a:latin typeface="Kinetic Letters" panose="00000500000000000000" pitchFamily="50" charset="0"/>
              </a:rPr>
              <a:t>Repeated practice</a:t>
            </a:r>
          </a:p>
        </p:txBody>
      </p:sp>
      <p:sp>
        <p:nvSpPr>
          <p:cNvPr id="20" name="Rectangle 19"/>
          <p:cNvSpPr/>
          <p:nvPr/>
        </p:nvSpPr>
        <p:spPr>
          <a:xfrm>
            <a:off x="3971378" y="3085473"/>
            <a:ext cx="2613216" cy="923330"/>
          </a:xfrm>
          <a:prstGeom prst="rect">
            <a:avLst/>
          </a:prstGeom>
        </p:spPr>
        <p:txBody>
          <a:bodyPr wrap="none">
            <a:spAutoFit/>
          </a:bodyPr>
          <a:lstStyle/>
          <a:p>
            <a:pPr lvl="0"/>
            <a:r>
              <a:rPr lang="en-US" sz="5400">
                <a:solidFill>
                  <a:prstClr val="black"/>
                </a:solidFill>
                <a:latin typeface="Comic Sans MS" panose="030F0702030302020204" pitchFamily="66" charset="0"/>
              </a:rPr>
              <a:t>m-u-s-t</a:t>
            </a:r>
          </a:p>
        </p:txBody>
      </p:sp>
      <p:sp>
        <p:nvSpPr>
          <p:cNvPr id="21" name="TextBox 20"/>
          <p:cNvSpPr txBox="1"/>
          <p:nvPr/>
        </p:nvSpPr>
        <p:spPr>
          <a:xfrm>
            <a:off x="6043670" y="5394623"/>
            <a:ext cx="1895071" cy="1077218"/>
          </a:xfrm>
          <a:prstGeom prst="rect">
            <a:avLst/>
          </a:prstGeom>
          <a:noFill/>
        </p:spPr>
        <p:txBody>
          <a:bodyPr wrap="none" rtlCol="0">
            <a:spAutoFit/>
          </a:bodyPr>
          <a:lstStyle/>
          <a:p>
            <a:r>
              <a:rPr lang="en-US" sz="3200">
                <a:latin typeface="Kinetic Letters" panose="00000500000000000000" pitchFamily="50" charset="0"/>
              </a:rPr>
              <a:t>Practice makes</a:t>
            </a:r>
          </a:p>
          <a:p>
            <a:r>
              <a:rPr lang="en-US" sz="3200">
                <a:latin typeface="Kinetic Letters" panose="00000500000000000000" pitchFamily="50" charset="0"/>
              </a:rPr>
              <a:t> permanent</a:t>
            </a:r>
          </a:p>
        </p:txBody>
      </p:sp>
      <p:sp>
        <p:nvSpPr>
          <p:cNvPr id="22" name="TextBox 21"/>
          <p:cNvSpPr txBox="1"/>
          <p:nvPr/>
        </p:nvSpPr>
        <p:spPr>
          <a:xfrm>
            <a:off x="667262" y="3831327"/>
            <a:ext cx="8038200" cy="1200329"/>
          </a:xfrm>
          <a:prstGeom prst="rect">
            <a:avLst/>
          </a:prstGeom>
          <a:noFill/>
        </p:spPr>
        <p:txBody>
          <a:bodyPr wrap="square" rtlCol="0">
            <a:spAutoFit/>
          </a:bodyPr>
          <a:lstStyle/>
          <a:p>
            <a:pPr algn="r"/>
            <a:r>
              <a:rPr lang="en-US"/>
              <a:t>                                                                               </a:t>
            </a:r>
          </a:p>
          <a:p>
            <a:r>
              <a:rPr lang="en-GB">
                <a:solidFill>
                  <a:srgbClr val="F49100"/>
                </a:solidFill>
                <a:hlinkClick r:id="rId3">
                  <a:extLst>
                    <a:ext uri="{A12FA001-AC4F-418D-AE19-62706E023703}">
                      <ahyp:hlinkClr xmlns:ahyp="http://schemas.microsoft.com/office/drawing/2018/hyperlinkcolor" val="tx"/>
                    </a:ext>
                  </a:extLst>
                </a:hlinkClick>
              </a:rPr>
              <a:t> </a:t>
            </a:r>
            <a:r>
              <a:rPr lang="en-GB">
                <a:hlinkClick r:id="rId3">
                  <a:extLst>
                    <a:ext uri="{A12FA001-AC4F-418D-AE19-62706E023703}">
                      <ahyp:hlinkClr xmlns:ahyp="http://schemas.microsoft.com/office/drawing/2018/hyperlinkcolor" val="tx"/>
                    </a:ext>
                  </a:extLst>
                </a:hlinkClick>
              </a:rPr>
              <a:t>Correct pronunciation is vital  - Videos on our website </a:t>
            </a:r>
          </a:p>
          <a:p>
            <a:r>
              <a:rPr lang="en-US">
                <a:solidFill>
                  <a:srgbClr val="F49100"/>
                </a:solidFill>
                <a:hlinkClick r:id="rId3">
                  <a:extLst>
                    <a:ext uri="{A12FA001-AC4F-418D-AE19-62706E023703}">
                      <ahyp:hlinkClr xmlns:ahyp="http://schemas.microsoft.com/office/drawing/2018/hyperlinkcolor" val="tx"/>
                    </a:ext>
                  </a:extLst>
                </a:hlinkClick>
              </a:rPr>
              <a:t>http://chcacademy.co.uk/reading-and-phonics/early-reading-and-phonics</a:t>
            </a:r>
            <a:r>
              <a:rPr lang="en-US"/>
              <a:t> </a:t>
            </a:r>
          </a:p>
        </p:txBody>
      </p:sp>
      <p:sp>
        <p:nvSpPr>
          <p:cNvPr id="24" name="TextBox 23"/>
          <p:cNvSpPr txBox="1"/>
          <p:nvPr/>
        </p:nvSpPr>
        <p:spPr>
          <a:xfrm>
            <a:off x="3350329" y="5258209"/>
            <a:ext cx="2188420" cy="1384995"/>
          </a:xfrm>
          <a:prstGeom prst="rect">
            <a:avLst/>
          </a:prstGeom>
          <a:noFill/>
        </p:spPr>
        <p:txBody>
          <a:bodyPr wrap="none" rtlCol="0">
            <a:spAutoFit/>
          </a:bodyPr>
          <a:lstStyle/>
          <a:p>
            <a:r>
              <a:rPr lang="en-US" sz="2800">
                <a:latin typeface="Kinetic Letters" panose="00000500000000000000" pitchFamily="50" charset="0"/>
              </a:rPr>
              <a:t>Revisit previously </a:t>
            </a:r>
          </a:p>
          <a:p>
            <a:r>
              <a:rPr lang="en-US" sz="2800">
                <a:latin typeface="Kinetic Letters" panose="00000500000000000000" pitchFamily="50" charset="0"/>
              </a:rPr>
              <a:t>taught sounds at</a:t>
            </a:r>
          </a:p>
          <a:p>
            <a:r>
              <a:rPr lang="en-US" sz="2800">
                <a:latin typeface="Kinetic Letters" panose="00000500000000000000" pitchFamily="50" charset="0"/>
              </a:rPr>
              <a:t>start of each lesson</a:t>
            </a:r>
          </a:p>
        </p:txBody>
      </p:sp>
    </p:spTree>
    <p:extLst>
      <p:ext uri="{BB962C8B-B14F-4D97-AF65-F5344CB8AC3E}">
        <p14:creationId xmlns:p14="http://schemas.microsoft.com/office/powerpoint/2010/main" val="81406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 y="0"/>
            <a:ext cx="9139363" cy="6858000"/>
          </a:xfrm>
          <a:prstGeom prst="rect">
            <a:avLst/>
          </a:prstGeom>
        </p:spPr>
      </p:pic>
    </p:spTree>
    <p:extLst>
      <p:ext uri="{BB962C8B-B14F-4D97-AF65-F5344CB8AC3E}">
        <p14:creationId xmlns:p14="http://schemas.microsoft.com/office/powerpoint/2010/main" val="67245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363" cy="6858000"/>
          </a:xfrm>
          <a:prstGeom prst="rect">
            <a:avLst/>
          </a:prstGeom>
        </p:spPr>
      </p:pic>
    </p:spTree>
    <p:extLst>
      <p:ext uri="{BB962C8B-B14F-4D97-AF65-F5344CB8AC3E}">
        <p14:creationId xmlns:p14="http://schemas.microsoft.com/office/powerpoint/2010/main" val="231056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3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4B78FEEFB3045B49A09C5A4BBCB5F" ma:contentTypeVersion="" ma:contentTypeDescription="Create a new document." ma:contentTypeScope="" ma:versionID="9a7ef3ad107a0858a77bbd0ba5ca4cde">
  <xsd:schema xmlns:xsd="http://www.w3.org/2001/XMLSchema" xmlns:xs="http://www.w3.org/2001/XMLSchema" xmlns:p="http://schemas.microsoft.com/office/2006/metadata/properties" xmlns:ns2="707ad60e-c17f-4ada-b348-c57ea8e6d3ff" xmlns:ns3="3548a62e-e4b6-4987-96a4-b839adf88be9" xmlns:ns4="3c6552ff-e203-492b-9a4a-86c2b1ce869f" targetNamespace="http://schemas.microsoft.com/office/2006/metadata/properties" ma:root="true" ma:fieldsID="2afcf850ecf2ff86cfcf4a0093831627" ns2:_="" ns3:_="" ns4:_="">
    <xsd:import namespace="707ad60e-c17f-4ada-b348-c57ea8e6d3ff"/>
    <xsd:import namespace="3548a62e-e4b6-4987-96a4-b839adf88be9"/>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ad60e-c17f-4ada-b348-c57ea8e6d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48a62e-e4b6-4987-96a4-b839adf88b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DED358F-1756-4B83-A37A-5E37DA5BCB57}" ma:internalName="TaxCatchAll" ma:showField="CatchAllData" ma:web="{3548a62e-e4b6-4987-96a4-b839adf88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7ad60e-c17f-4ada-b348-c57ea8e6d3ff">
      <Terms xmlns="http://schemas.microsoft.com/office/infopath/2007/PartnerControls"/>
    </lcf76f155ced4ddcb4097134ff3c332f>
    <TaxCatchAll xmlns="3c6552ff-e203-492b-9a4a-86c2b1ce86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E1AE5-10FC-4834-993B-27AC56824849}">
  <ds:schemaRefs>
    <ds:schemaRef ds:uri="3548a62e-e4b6-4987-96a4-b839adf88be9"/>
    <ds:schemaRef ds:uri="3c6552ff-e203-492b-9a4a-86c2b1ce869f"/>
    <ds:schemaRef ds:uri="707ad60e-c17f-4ada-b348-c57ea8e6d3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A4EAEE-3175-4EE2-9B8C-05BD0BB6294C}">
  <ds:schemaRefs>
    <ds:schemaRef ds:uri="3548a62e-e4b6-4987-96a4-b839adf88be9"/>
    <ds:schemaRef ds:uri="3c6552ff-e203-492b-9a4a-86c2b1ce869f"/>
    <ds:schemaRef ds:uri="707ad60e-c17f-4ada-b348-c57ea8e6d3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229C6A7-2F81-4D5E-8B18-102A598967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0</TotalTime>
  <Words>1485</Words>
  <Application>Microsoft Office PowerPoint</Application>
  <PresentationFormat>On-screen Show (4:3)</PresentationFormat>
  <Paragraphs>169</Paragraphs>
  <Slides>25</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Bradley Hand ITC</vt:lpstr>
      <vt:lpstr>Calibri</vt:lpstr>
      <vt:lpstr>Calibri Light</vt:lpstr>
      <vt:lpstr>Century Gothic</vt:lpstr>
      <vt:lpstr>Comic Sans MS</vt:lpstr>
      <vt:lpstr>Garamond</vt:lpstr>
      <vt:lpstr>Kinetic Letters</vt:lpstr>
      <vt:lpstr>Savon</vt:lpstr>
      <vt:lpstr>3_Normal body copy page</vt:lpstr>
      <vt:lpstr>Welcome to our phonics information sharing session 21.09.23</vt:lpstr>
      <vt:lpstr>PowerPoint Presentation</vt:lpstr>
      <vt:lpstr> Phonics and Early Reading</vt:lpstr>
      <vt:lpstr>PowerPoint Presentation</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Jargon :-</vt:lpstr>
      <vt:lpstr>Jargon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can parents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Neall</dc:creator>
  <cp:lastModifiedBy>Little, Ceri</cp:lastModifiedBy>
  <cp:revision>2</cp:revision>
  <dcterms:created xsi:type="dcterms:W3CDTF">2021-09-24T13:21:19Z</dcterms:created>
  <dcterms:modified xsi:type="dcterms:W3CDTF">2023-09-22T08:28:12Z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0x010100C054B78FEEFB3045B49A09C5A4BBCB5F</vt:lpwstr>
  </property>
  <property fmtid="{D5CDD505-2E9C-101B-9397-08002B2CF9AE}" pid="3" name="MediaServiceImageTags">
    <vt:lpwstr/>
  </property>
</Properties>
</file>